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303" r:id="rId2"/>
    <p:sldId id="314" r:id="rId3"/>
    <p:sldId id="315" r:id="rId4"/>
    <p:sldId id="287" r:id="rId5"/>
    <p:sldId id="258" r:id="rId6"/>
    <p:sldId id="316" r:id="rId7"/>
    <p:sldId id="312" r:id="rId8"/>
    <p:sldId id="330" r:id="rId9"/>
    <p:sldId id="262" r:id="rId10"/>
    <p:sldId id="331" r:id="rId11"/>
    <p:sldId id="332" r:id="rId12"/>
    <p:sldId id="333" r:id="rId13"/>
    <p:sldId id="334" r:id="rId14"/>
    <p:sldId id="335" r:id="rId15"/>
    <p:sldId id="336" r:id="rId16"/>
    <p:sldId id="337" r:id="rId17"/>
    <p:sldId id="338" r:id="rId18"/>
    <p:sldId id="339" r:id="rId19"/>
    <p:sldId id="340" r:id="rId20"/>
    <p:sldId id="341" r:id="rId21"/>
    <p:sldId id="263" r:id="rId22"/>
    <p:sldId id="305" r:id="rId23"/>
    <p:sldId id="266" r:id="rId24"/>
    <p:sldId id="267" r:id="rId25"/>
    <p:sldId id="268" r:id="rId26"/>
    <p:sldId id="295" r:id="rId27"/>
    <p:sldId id="283" r:id="rId28"/>
    <p:sldId id="289" r:id="rId29"/>
    <p:sldId id="285" r:id="rId30"/>
    <p:sldId id="271" r:id="rId31"/>
    <p:sldId id="297" r:id="rId32"/>
    <p:sldId id="291" r:id="rId33"/>
    <p:sldId id="276" r:id="rId34"/>
    <p:sldId id="306" r:id="rId35"/>
    <p:sldId id="343" r:id="rId36"/>
    <p:sldId id="328"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DC5"/>
    <a:srgbClr val="FFFFCC"/>
    <a:srgbClr val="3399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4628" autoAdjust="0"/>
  </p:normalViewPr>
  <p:slideViewPr>
    <p:cSldViewPr>
      <p:cViewPr>
        <p:scale>
          <a:sx n="66" d="100"/>
          <a:sy n="66" d="100"/>
        </p:scale>
        <p:origin x="-1284" y="-906"/>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notesViewPr>
    <p:cSldViewPr>
      <p:cViewPr>
        <p:scale>
          <a:sx n="75" d="100"/>
          <a:sy n="75" d="100"/>
        </p:scale>
        <p:origin x="-2136" y="-2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7F13F7-AD41-442C-9958-82863CB8FAF2}" type="datetimeFigureOut">
              <a:rPr lang="en-US" smtClean="0"/>
              <a:t>11/13/2012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6A660A0-FC1E-412C-BA37-84BE599AED3D}" type="slidenum">
              <a:rPr lang="en-US" smtClean="0"/>
              <a:t>‹#›</a:t>
            </a:fld>
            <a:endParaRPr lang="en-US"/>
          </a:p>
        </p:txBody>
      </p:sp>
    </p:spTree>
    <p:extLst>
      <p:ext uri="{BB962C8B-B14F-4D97-AF65-F5344CB8AC3E}">
        <p14:creationId xmlns:p14="http://schemas.microsoft.com/office/powerpoint/2010/main" val="1376630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E4348F-8E4E-4CCB-AB62-6E24C6988C29}" type="slidenum">
              <a:rPr lang="en-US" smtClean="0"/>
              <a:pPr/>
              <a:t>‹#›</a:t>
            </a:fld>
            <a:endParaRPr lang="en-US"/>
          </a:p>
        </p:txBody>
      </p:sp>
    </p:spTree>
    <p:extLst>
      <p:ext uri="{BB962C8B-B14F-4D97-AF65-F5344CB8AC3E}">
        <p14:creationId xmlns:p14="http://schemas.microsoft.com/office/powerpoint/2010/main" val="292979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sychologytoday.com/basics/dream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psychologytoday.com/blog/in-therapy/201101/journaling-in-therapy" TargetMode="External"/><Relationship Id="rId5" Type="http://schemas.openxmlformats.org/officeDocument/2006/relationships/hyperlink" Target="http://www.psychologytoday.com/basics/memory" TargetMode="External"/><Relationship Id="rId4" Type="http://schemas.openxmlformats.org/officeDocument/2006/relationships/hyperlink" Target="http://www.psychologytoday.com/basics/motivatio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te.ebrary.com/lib/alltitles/search.action?p09=Bolton,+Gillie&amp;f09=author&amp;adv.x=1&amp;p00=writing+works" TargetMode="External"/><Relationship Id="rId7" Type="http://schemas.openxmlformats.org/officeDocument/2006/relationships/hyperlink" Target="http://site.ebrary.com/lib/alltitles/search.action?p09=Jessica+Kingsley+Publishers&amp;f09=publisher&amp;adv.x=1&amp;p00=writing+work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ite.ebrary.com/lib/alltitles/docDetail.action?docID=10182477&amp;p00=writing+works" TargetMode="External"/><Relationship Id="rId5" Type="http://schemas.openxmlformats.org/officeDocument/2006/relationships/hyperlink" Target="http://site.ebrary.com/lib/alltitles/search.action?p09=Thomson,+Kate&amp;f09=author&amp;adv.x=1&amp;p00=writing+works" TargetMode="External"/><Relationship Id="rId4" Type="http://schemas.openxmlformats.org/officeDocument/2006/relationships/hyperlink" Target="http://site.ebrary.com/lib/alltitles/search.action?p09=Field,+Victoria&amp;f09=author&amp;adv.x=1&amp;p00=writing+work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livestrong.com/article/288056-what-are-the-benefits-of-building-musc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essortment.com/all/writingreflecti_oon.ht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raehight.com/journalbenefit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wisdomquotes.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lnSpcReduction="10000"/>
          </a:bodyPr>
          <a:lstStyle/>
          <a:p>
            <a:r>
              <a:rPr lang="en-US" b="1" dirty="0" smtClean="0"/>
              <a:t>“Basically, all forms of talk therapy have been shown to reduce psychological distress and promote both physical and mental well-being.</a:t>
            </a:r>
          </a:p>
          <a:p>
            <a:endParaRPr lang="en-US" b="1" dirty="0" smtClean="0"/>
          </a:p>
          <a:p>
            <a:r>
              <a:rPr lang="en-US" dirty="0" smtClean="0"/>
              <a:t>James </a:t>
            </a:r>
            <a:r>
              <a:rPr lang="en-US" dirty="0" err="1" smtClean="0"/>
              <a:t>Pennebaker</a:t>
            </a:r>
            <a:r>
              <a:rPr lang="en-US" dirty="0" smtClean="0"/>
              <a:t> &amp; Joshua M. Smyth in “Translating emotional experiences into words as a coping tool,” note that when people put their emotional upheavals into words, their physical and mental health seems to improve significantly.  Over two decades ago, </a:t>
            </a:r>
            <a:r>
              <a:rPr lang="en-US" dirty="0" err="1" smtClean="0"/>
              <a:t>Pennebaker</a:t>
            </a:r>
            <a:r>
              <a:rPr lang="en-US" dirty="0" smtClean="0"/>
              <a:t> and his colleagues demonstrated this in a psychology lab experiment. Participants were asked to write for 4 consecutive days for 15 minutes each day and instructed that, once they began writing, they were to keep writing without stopping and to disregard spelling, grammar, and sentence structure.</a:t>
            </a:r>
          </a:p>
          <a:p>
            <a:pPr defTabSz="931774">
              <a:defRPr/>
            </a:pPr>
            <a:endParaRPr lang="en-US" dirty="0"/>
          </a:p>
          <a:p>
            <a:pPr defTabSz="931774">
              <a:defRPr/>
            </a:pPr>
            <a:r>
              <a:rPr lang="en-US" dirty="0"/>
              <a:t>Therapy is referred to as the “talking cure.”  Expressive writing/keeping a diary/journal writing is referred to has the “writing cure.” Combining these two “cures” has the potential to enhance the  therapeutic process exponentially.</a:t>
            </a:r>
          </a:p>
          <a:p>
            <a:endParaRPr lang="en-US" b="1" dirty="0" smtClean="0"/>
          </a:p>
          <a:p>
            <a:r>
              <a:rPr lang="en-US" dirty="0" smtClean="0"/>
              <a:t>Writing and talking tend to invoke organization, integration, analysis, and a methodical approach. This quality appears to be beneficial when processing</a:t>
            </a:r>
          </a:p>
          <a:p>
            <a:r>
              <a:rPr lang="en-US" dirty="0" smtClean="0"/>
              <a:t>negative events. (</a:t>
            </a:r>
            <a:r>
              <a:rPr lang="en-US" dirty="0" err="1" smtClean="0"/>
              <a:t>Lyubomirsky</a:t>
            </a:r>
            <a:r>
              <a:rPr lang="en-US" dirty="0" smtClean="0"/>
              <a:t>, S., Sousa, L.,&amp; </a:t>
            </a:r>
            <a:r>
              <a:rPr lang="en-US" dirty="0" err="1" smtClean="0"/>
              <a:t>Dickerhoof</a:t>
            </a:r>
            <a:r>
              <a:rPr lang="en-US" dirty="0" smtClean="0"/>
              <a:t>, R.  (2006). </a:t>
            </a:r>
          </a:p>
          <a:p>
            <a:endParaRPr lang="en-US" b="1" dirty="0" smtClean="0"/>
          </a:p>
          <a:p>
            <a:r>
              <a:rPr lang="en-US" b="1" dirty="0" smtClean="0"/>
              <a:t>Dr. Ryan </a:t>
            </a:r>
            <a:r>
              <a:rPr lang="en-US" b="1" dirty="0" err="1" smtClean="0"/>
              <a:t>Howes</a:t>
            </a:r>
            <a:r>
              <a:rPr lang="en-US" b="1" dirty="0" smtClean="0"/>
              <a:t>, </a:t>
            </a:r>
            <a:r>
              <a:rPr lang="en-US" dirty="0" smtClean="0"/>
              <a:t>a </a:t>
            </a:r>
            <a:r>
              <a:rPr lang="en-US" dirty="0"/>
              <a:t>clinical psychologist, writer, musician and professor at Fuller Graduate School of Psychology in Pasadena, </a:t>
            </a:r>
            <a:r>
              <a:rPr lang="en-US" dirty="0" smtClean="0"/>
              <a:t>California, proposes that journal writing can make the difference between spending more time in therapy and truly </a:t>
            </a:r>
            <a:r>
              <a:rPr lang="en-US" i="1" dirty="0" smtClean="0"/>
              <a:t>being in </a:t>
            </a:r>
            <a:r>
              <a:rPr lang="en-US" dirty="0" smtClean="0"/>
              <a:t>therapy. He also presents JW as a way to “supersize” the therapy experience.</a:t>
            </a:r>
          </a:p>
          <a:p>
            <a:r>
              <a:rPr lang="en-US" b="1" dirty="0" smtClean="0"/>
              <a:t>http</a:t>
            </a:r>
            <a:r>
              <a:rPr lang="en-US" b="1" dirty="0"/>
              <a:t>://www.psychologytoday.com/blog/in-therapy/201101/journaling-in-therapy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10</a:t>
            </a:fld>
            <a:endParaRPr lang="en-US"/>
          </a:p>
        </p:txBody>
      </p:sp>
    </p:spTree>
    <p:extLst>
      <p:ext uri="{BB962C8B-B14F-4D97-AF65-F5344CB8AC3E}">
        <p14:creationId xmlns:p14="http://schemas.microsoft.com/office/powerpoint/2010/main" val="336287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 </a:t>
            </a:r>
            <a:endParaRPr lang="en-US" dirty="0" smtClean="0"/>
          </a:p>
          <a:p>
            <a:endParaRPr lang="en-US" b="1" dirty="0" smtClean="0"/>
          </a:p>
          <a:p>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11</a:t>
            </a:fld>
            <a:endParaRPr lang="en-US"/>
          </a:p>
        </p:txBody>
      </p:sp>
    </p:spTree>
    <p:extLst>
      <p:ext uri="{BB962C8B-B14F-4D97-AF65-F5344CB8AC3E}">
        <p14:creationId xmlns:p14="http://schemas.microsoft.com/office/powerpoint/2010/main" val="336287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At the start of session</a:t>
            </a:r>
          </a:p>
          <a:p>
            <a:pPr marL="174708" indent="-174708">
              <a:buFontTx/>
              <a:buChar char="-"/>
            </a:pPr>
            <a:r>
              <a:rPr lang="en-US" dirty="0" smtClean="0"/>
              <a:t>To center or focus client. Bringing them from out there to in here.</a:t>
            </a:r>
          </a:p>
          <a:p>
            <a:pPr marL="174708" indent="-174708">
              <a:buFontTx/>
              <a:buChar char="-"/>
            </a:pPr>
            <a:r>
              <a:rPr lang="en-US" dirty="0" smtClean="0"/>
              <a:t>How do I want to use this session? Client may say I don’t know but a brief journal writing exercise can help them reflect on what is going on in their lives and identify what needs to be addressed.</a:t>
            </a:r>
          </a:p>
          <a:p>
            <a:r>
              <a:rPr lang="en-US" dirty="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12</a:t>
            </a:fld>
            <a:endParaRPr lang="en-US"/>
          </a:p>
        </p:txBody>
      </p:sp>
    </p:spTree>
    <p:extLst>
      <p:ext uri="{BB962C8B-B14F-4D97-AF65-F5344CB8AC3E}">
        <p14:creationId xmlns:p14="http://schemas.microsoft.com/office/powerpoint/2010/main" val="336287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a:t>	</a:t>
            </a:r>
            <a:endParaRPr lang="en-US" dirty="0" smtClean="0"/>
          </a:p>
          <a:p>
            <a:r>
              <a:rPr lang="en-US" b="1" dirty="0" smtClean="0"/>
              <a:t>During the session</a:t>
            </a:r>
          </a:p>
          <a:p>
            <a:pPr marL="174708" indent="-174708">
              <a:buFontTx/>
              <a:buChar char="-"/>
            </a:pPr>
            <a:r>
              <a:rPr lang="en-US" dirty="0" smtClean="0"/>
              <a:t>Also to help client focus.  Scenario: Client is telling stories that seem full of content but lacks emotional connection.  </a:t>
            </a:r>
          </a:p>
          <a:p>
            <a:pPr marL="174708" indent="-174708">
              <a:buFontTx/>
              <a:buChar char="-"/>
            </a:pPr>
            <a:r>
              <a:rPr lang="en-US" b="1" dirty="0" smtClean="0"/>
              <a:t>Journal writing prompts </a:t>
            </a:r>
            <a:r>
              <a:rPr lang="en-US" dirty="0" smtClean="0"/>
              <a:t>that could deepen the session:</a:t>
            </a:r>
          </a:p>
          <a:p>
            <a:r>
              <a:rPr lang="en-US" dirty="0"/>
              <a:t>	</a:t>
            </a:r>
            <a:r>
              <a:rPr lang="en-US" b="1" dirty="0" smtClean="0"/>
              <a:t>Who </a:t>
            </a:r>
            <a:r>
              <a:rPr lang="en-US" b="1" dirty="0"/>
              <a:t>am I</a:t>
            </a:r>
            <a:r>
              <a:rPr lang="en-US" b="1" dirty="0" smtClean="0"/>
              <a:t>? </a:t>
            </a:r>
            <a:r>
              <a:rPr lang="en-US" dirty="0" smtClean="0"/>
              <a:t>(“Dawn Daniels &amp; Candace Sandy, in the book </a:t>
            </a:r>
            <a:r>
              <a:rPr lang="en-US" i="1" dirty="0" smtClean="0"/>
              <a:t>Souls of my 	sisters</a:t>
            </a:r>
            <a:r>
              <a:rPr lang="en-US" dirty="0" smtClean="0"/>
              <a:t>…” note that this question has particular significance for African 	American women because for centuries we have been defined by the 	dogma, sciences, and opinions of other people; p.3).</a:t>
            </a:r>
          </a:p>
          <a:p>
            <a:r>
              <a:rPr lang="en-US" dirty="0" smtClean="0"/>
              <a:t>	</a:t>
            </a:r>
            <a:r>
              <a:rPr lang="en-US" b="1" dirty="0" smtClean="0"/>
              <a:t>Why </a:t>
            </a:r>
            <a:r>
              <a:rPr lang="en-US" b="1" dirty="0"/>
              <a:t>am I here? What do I want? </a:t>
            </a:r>
            <a:r>
              <a:rPr lang="en-US" b="1" dirty="0" smtClean="0"/>
              <a:t> </a:t>
            </a:r>
          </a:p>
          <a:p>
            <a:r>
              <a:rPr lang="en-US" b="1" dirty="0"/>
              <a:t>	</a:t>
            </a:r>
            <a:r>
              <a:rPr lang="en-US" b="1" dirty="0" smtClean="0"/>
              <a:t>What’s </a:t>
            </a:r>
            <a:r>
              <a:rPr lang="en-US" b="1" dirty="0"/>
              <a:t>really going on for me right now?</a:t>
            </a:r>
          </a:p>
          <a:p>
            <a:r>
              <a:rPr lang="en-US" b="1" dirty="0"/>
              <a:t>	</a:t>
            </a:r>
            <a:r>
              <a:rPr lang="en-US" b="1" dirty="0" smtClean="0"/>
              <a:t>What </a:t>
            </a:r>
            <a:r>
              <a:rPr lang="en-US" b="1" dirty="0"/>
              <a:t>do I feel now?</a:t>
            </a:r>
            <a:endParaRPr lang="en-US" sz="1100" dirty="0"/>
          </a:p>
          <a:p>
            <a:pPr lvl="1"/>
            <a:r>
              <a:rPr lang="en-US" dirty="0" smtClean="0"/>
              <a:t>		Describe </a:t>
            </a:r>
            <a:r>
              <a:rPr lang="en-US" dirty="0"/>
              <a:t>the physical sensations in your body as if doing </a:t>
            </a:r>
            <a:r>
              <a:rPr lang="en-US" dirty="0" smtClean="0"/>
              <a:t>		a </a:t>
            </a:r>
            <a:r>
              <a:rPr lang="en-US" dirty="0"/>
              <a:t>full body scan. What is your relationship to your body </a:t>
            </a:r>
            <a:r>
              <a:rPr lang="en-US" dirty="0" smtClean="0"/>
              <a:t>		now</a:t>
            </a:r>
            <a:r>
              <a:rPr lang="en-US" dirty="0"/>
              <a:t>?</a:t>
            </a:r>
            <a:endParaRPr lang="en-US" sz="1100" dirty="0"/>
          </a:p>
          <a:p>
            <a:pPr lvl="1"/>
            <a:r>
              <a:rPr lang="en-US" dirty="0" smtClean="0"/>
              <a:t>		What </a:t>
            </a:r>
            <a:r>
              <a:rPr lang="en-US" dirty="0"/>
              <a:t>emotions do you feel?</a:t>
            </a:r>
            <a:endParaRPr lang="en-US" sz="1100" dirty="0"/>
          </a:p>
          <a:p>
            <a:pPr lvl="1"/>
            <a:r>
              <a:rPr lang="en-US" dirty="0" smtClean="0"/>
              <a:t>	</a:t>
            </a:r>
            <a:r>
              <a:rPr lang="en-US" b="1" dirty="0" smtClean="0"/>
              <a:t>What </a:t>
            </a:r>
            <a:r>
              <a:rPr lang="en-US" b="1" dirty="0"/>
              <a:t>are your thoughts</a:t>
            </a:r>
            <a:r>
              <a:rPr lang="en-US" dirty="0" smtClean="0"/>
              <a:t>? Right now in my life I am thinking about …</a:t>
            </a:r>
            <a:endParaRPr lang="en-US" sz="1100" dirty="0"/>
          </a:p>
          <a:p>
            <a:endParaRPr lang="en-US" b="1" dirty="0"/>
          </a:p>
          <a:p>
            <a:r>
              <a:rPr lang="en-US" b="1" dirty="0" smtClean="0"/>
              <a:t> </a:t>
            </a:r>
            <a:endParaRPr lang="en-US" dirty="0"/>
          </a:p>
          <a:p>
            <a:endParaRPr lang="en-US" b="1" dirty="0" smtClean="0"/>
          </a:p>
          <a:p>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13</a:t>
            </a:fld>
            <a:endParaRPr lang="en-US"/>
          </a:p>
        </p:txBody>
      </p:sp>
    </p:spTree>
    <p:extLst>
      <p:ext uri="{BB962C8B-B14F-4D97-AF65-F5344CB8AC3E}">
        <p14:creationId xmlns:p14="http://schemas.microsoft.com/office/powerpoint/2010/main" val="3362877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smtClean="0"/>
              <a:t>	</a:t>
            </a:r>
            <a:endParaRPr lang="en-US" sz="1100" dirty="0"/>
          </a:p>
          <a:p>
            <a:pPr lvl="1"/>
            <a:endParaRPr lang="en-US" sz="1100" dirty="0"/>
          </a:p>
          <a:p>
            <a:endParaRPr lang="en-US" b="1" dirty="0"/>
          </a:p>
          <a:p>
            <a:r>
              <a:rPr lang="en-US" b="1" dirty="0" smtClean="0"/>
              <a:t>At the end of session</a:t>
            </a:r>
          </a:p>
          <a:p>
            <a:r>
              <a:rPr lang="en-US" dirty="0" smtClean="0"/>
              <a:t>- Reflect on what happened in the session. What are they taking away from today’s session. What can I do this week to continue the work done today?</a:t>
            </a:r>
          </a:p>
          <a:p>
            <a:endParaRPr lang="en-US" dirty="0" smtClean="0"/>
          </a:p>
          <a:p>
            <a:endParaRPr lang="en-US" b="1" dirty="0" smtClean="0"/>
          </a:p>
          <a:p>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14</a:t>
            </a:fld>
            <a:endParaRPr lang="en-US"/>
          </a:p>
        </p:txBody>
      </p:sp>
    </p:spTree>
    <p:extLst>
      <p:ext uri="{BB962C8B-B14F-4D97-AF65-F5344CB8AC3E}">
        <p14:creationId xmlns:p14="http://schemas.microsoft.com/office/powerpoint/2010/main" val="3362877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smtClean="0"/>
              <a:t>	</a:t>
            </a:r>
          </a:p>
          <a:p>
            <a:r>
              <a:rPr lang="en-US" b="1" dirty="0"/>
              <a:t>Between </a:t>
            </a:r>
            <a:r>
              <a:rPr lang="en-US" b="1" dirty="0" smtClean="0"/>
              <a:t>sessions: </a:t>
            </a:r>
            <a:r>
              <a:rPr lang="en-US" dirty="0"/>
              <a:t>What was covered in the last session.</a:t>
            </a:r>
          </a:p>
          <a:p>
            <a:r>
              <a:rPr lang="en-US" dirty="0"/>
              <a:t>What you'd like to discuss in the future.</a:t>
            </a:r>
          </a:p>
          <a:p>
            <a:r>
              <a:rPr lang="en-US" dirty="0"/>
              <a:t>What you're noticing about yourself this week.</a:t>
            </a:r>
          </a:p>
          <a:p>
            <a:r>
              <a:rPr lang="en-US" dirty="0"/>
              <a:t>What you'd wish for if you had three wishes.</a:t>
            </a:r>
          </a:p>
          <a:p>
            <a:r>
              <a:rPr lang="en-US" dirty="0"/>
              <a:t>Your </a:t>
            </a:r>
            <a:r>
              <a:rPr lang="en-US" dirty="0">
                <a:hlinkClick r:id="rId3" action="ppaction://hlinkfile" tooltip="Psychology Today looks at Dreaming"/>
              </a:rPr>
              <a:t>dreams</a:t>
            </a:r>
            <a:r>
              <a:rPr lang="en-US" dirty="0"/>
              <a:t> (keep the journal by your bed to get them while they're fresh)</a:t>
            </a:r>
          </a:p>
          <a:p>
            <a:r>
              <a:rPr lang="en-US" dirty="0"/>
              <a:t>How you feel about therapy and/or the therapist.</a:t>
            </a:r>
          </a:p>
          <a:p>
            <a:r>
              <a:rPr lang="en-US" dirty="0"/>
              <a:t>What you're feeling and thinking at the very moment you're writing. </a:t>
            </a:r>
          </a:p>
          <a:p>
            <a:r>
              <a:rPr lang="en-US" dirty="0"/>
              <a:t>Your worries. Your blessings. Your </a:t>
            </a:r>
            <a:r>
              <a:rPr lang="en-US" dirty="0">
                <a:hlinkClick r:id="rId4" action="ppaction://hlinkfile" tooltip="Psychology Today looks at Motivation"/>
              </a:rPr>
              <a:t>goals</a:t>
            </a:r>
            <a:r>
              <a:rPr lang="en-US" dirty="0"/>
              <a:t>. Your </a:t>
            </a:r>
            <a:r>
              <a:rPr lang="en-US" dirty="0">
                <a:hlinkClick r:id="rId5" action="ppaction://hlinkfile" tooltip="Psychology Today looks at Memory"/>
              </a:rPr>
              <a:t>memories</a:t>
            </a:r>
            <a:r>
              <a:rPr lang="en-US" dirty="0"/>
              <a:t>. Your writer's </a:t>
            </a:r>
            <a:r>
              <a:rPr lang="en-US" dirty="0" smtClean="0"/>
              <a:t>block (Dr. Ryan </a:t>
            </a:r>
            <a:r>
              <a:rPr lang="en-US" dirty="0" err="1" smtClean="0"/>
              <a:t>Howes</a:t>
            </a:r>
            <a:r>
              <a:rPr lang="en-US" dirty="0"/>
              <a:t>; </a:t>
            </a:r>
            <a:r>
              <a:rPr lang="en-US" dirty="0">
                <a:hlinkClick r:id="rId6"/>
              </a:rPr>
              <a:t>http://</a:t>
            </a:r>
            <a:r>
              <a:rPr lang="en-US" dirty="0" smtClean="0">
                <a:hlinkClick r:id="rId6"/>
              </a:rPr>
              <a:t>www.psychologytoday.com/blog/in-therapy/201101/journaling-in-therapy</a:t>
            </a:r>
            <a:r>
              <a:rPr lang="en-US" dirty="0" smtClean="0"/>
              <a:t> )</a:t>
            </a:r>
            <a:endParaRPr lang="en-US" dirty="0"/>
          </a:p>
          <a:p>
            <a:endParaRPr lang="en-US" b="1" dirty="0" smtClean="0"/>
          </a:p>
          <a:p>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15</a:t>
            </a:fld>
            <a:endParaRPr lang="en-US"/>
          </a:p>
        </p:txBody>
      </p:sp>
    </p:spTree>
    <p:extLst>
      <p:ext uri="{BB962C8B-B14F-4D97-AF65-F5344CB8AC3E}">
        <p14:creationId xmlns:p14="http://schemas.microsoft.com/office/powerpoint/2010/main" val="3362877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fontScale="92500" lnSpcReduction="20000"/>
          </a:bodyPr>
          <a:lstStyle/>
          <a:p>
            <a:r>
              <a:rPr lang="en-US" sz="1500" b="1" dirty="0"/>
              <a:t>Warm ups at the beginning of session</a:t>
            </a:r>
            <a:endParaRPr lang="en-US" sz="1500" dirty="0"/>
          </a:p>
          <a:p>
            <a:pPr lvl="0"/>
            <a:r>
              <a:rPr lang="en-US" sz="1500" dirty="0"/>
              <a:t>Journal Writing Prompts:</a:t>
            </a:r>
          </a:p>
          <a:p>
            <a:pPr lvl="0"/>
            <a:r>
              <a:rPr lang="en-US" sz="1500" dirty="0"/>
              <a:t>Fears and expectations about group </a:t>
            </a:r>
          </a:p>
          <a:p>
            <a:pPr lvl="0"/>
            <a:r>
              <a:rPr lang="en-US" sz="1500" dirty="0"/>
              <a:t> What would you like to work on in group today?</a:t>
            </a:r>
          </a:p>
          <a:p>
            <a:endParaRPr lang="en-US" sz="1500" b="1" dirty="0"/>
          </a:p>
          <a:p>
            <a:r>
              <a:rPr lang="en-US" sz="1500" b="1" dirty="0"/>
              <a:t>Assessment of group’s progress and the group process </a:t>
            </a:r>
            <a:endParaRPr lang="en-US" sz="1500" dirty="0"/>
          </a:p>
          <a:p>
            <a:pPr lvl="0"/>
            <a:r>
              <a:rPr lang="en-US" sz="1500" dirty="0"/>
              <a:t>Are you getting what you need out of group?  If not, what can you do differently and how can the group members be helpful to you? </a:t>
            </a:r>
          </a:p>
          <a:p>
            <a:endParaRPr lang="en-US" sz="1500" b="1" dirty="0"/>
          </a:p>
          <a:p>
            <a:r>
              <a:rPr lang="en-US" sz="1500" b="1" dirty="0"/>
              <a:t>Termination </a:t>
            </a:r>
            <a:endParaRPr lang="en-US" sz="1500" dirty="0"/>
          </a:p>
          <a:p>
            <a:pPr lvl="0"/>
            <a:r>
              <a:rPr lang="en-US" sz="1500" dirty="0"/>
              <a:t>What did you learn about yourself?</a:t>
            </a:r>
          </a:p>
          <a:p>
            <a:pPr lvl="0"/>
            <a:r>
              <a:rPr lang="en-US" sz="1500" dirty="0"/>
              <a:t>What new ways of relating did you engage?</a:t>
            </a:r>
          </a:p>
          <a:p>
            <a:pPr lvl="0"/>
            <a:r>
              <a:rPr lang="en-US" sz="1500" dirty="0"/>
              <a:t>What do you wish you did differently?</a:t>
            </a:r>
          </a:p>
          <a:p>
            <a:endParaRPr lang="en-US" sz="1400" dirty="0"/>
          </a:p>
          <a:p>
            <a:r>
              <a:rPr lang="en-US" sz="1400" b="1" dirty="0"/>
              <a:t>Group cohesiveness tool</a:t>
            </a:r>
          </a:p>
          <a:p>
            <a:endParaRPr lang="en-US" sz="1400" b="1" dirty="0"/>
          </a:p>
          <a:p>
            <a:r>
              <a:rPr lang="en-US" sz="1400" b="1" dirty="0"/>
              <a:t>Journal </a:t>
            </a:r>
            <a:r>
              <a:rPr lang="en-US" sz="1400" b="1"/>
              <a:t>Writing Group</a:t>
            </a:r>
          </a:p>
          <a:p>
            <a:endParaRPr lang="en-US" sz="1400" b="1" dirty="0"/>
          </a:p>
          <a:p>
            <a:r>
              <a:rPr lang="en-US" sz="1400" b="1" dirty="0"/>
              <a:t>*</a:t>
            </a:r>
            <a:r>
              <a:rPr lang="en-US" sz="1400" i="1" dirty="0"/>
              <a:t>Therapeutic Journal Writing: An Introduction for Professionals</a:t>
            </a:r>
            <a:r>
              <a:rPr lang="en-US" sz="1400" dirty="0"/>
              <a:t> by Kate Thompson. Jessica Kingsley Publishers. 2011.</a:t>
            </a:r>
          </a:p>
          <a:p>
            <a:endParaRPr lang="en-US" sz="1400" b="1" dirty="0"/>
          </a:p>
          <a:p>
            <a:r>
              <a:rPr lang="en-US" sz="1400" b="1" dirty="0"/>
              <a:t>Resource: </a:t>
            </a:r>
            <a:r>
              <a:rPr lang="en-US" sz="1400" u="sng" dirty="0">
                <a:hlinkClick r:id="rId3" tooltip="Narrow search to this Author"/>
              </a:rPr>
              <a:t>Gillie Bolton,</a:t>
            </a:r>
            <a:r>
              <a:rPr lang="en-US" sz="1400" dirty="0">
                <a:hlinkClick r:id="rId3" tooltip="Narrow search to this Author"/>
              </a:rPr>
              <a:t> </a:t>
            </a:r>
            <a:r>
              <a:rPr lang="en-US" sz="1400" dirty="0"/>
              <a:t> Victoria </a:t>
            </a:r>
            <a:r>
              <a:rPr lang="en-US" sz="1400" u="sng" dirty="0">
                <a:hlinkClick r:id="rId4" tooltip="Narrow search to this Author"/>
              </a:rPr>
              <a:t>Field, &amp;</a:t>
            </a:r>
            <a:r>
              <a:rPr lang="en-US" sz="1400" dirty="0">
                <a:hlinkClick r:id="rId4" tooltip="Narrow search to this Author"/>
              </a:rPr>
              <a:t> </a:t>
            </a:r>
            <a:r>
              <a:rPr lang="en-US" sz="1400" dirty="0"/>
              <a:t>Kate </a:t>
            </a:r>
            <a:r>
              <a:rPr lang="en-US" sz="1400" dirty="0">
                <a:hlinkClick r:id="rId5" tooltip="Narrow search to this Author"/>
              </a:rPr>
              <a:t>Thomson</a:t>
            </a:r>
            <a:r>
              <a:rPr lang="en-US" sz="1400" dirty="0"/>
              <a:t> (</a:t>
            </a:r>
            <a:r>
              <a:rPr lang="en-US" sz="1400" dirty="0" err="1"/>
              <a:t>Eds</a:t>
            </a:r>
            <a:r>
              <a:rPr lang="en-US" sz="1400" dirty="0"/>
              <a:t>). (2006). </a:t>
            </a:r>
            <a:r>
              <a:rPr lang="en-US" sz="1400" i="1" u="sng" dirty="0">
                <a:hlinkClick r:id="rId6" tooltip="Click on the title to view document"/>
              </a:rPr>
              <a:t>Writing Works</a:t>
            </a:r>
            <a:r>
              <a:rPr lang="en-US" sz="1400" i="1" dirty="0">
                <a:hlinkClick r:id="rId6" tooltip="Click on the title to view document"/>
              </a:rPr>
              <a:t>: A Resource Handbook for Therapeutic Writing Workshops and Activities</a:t>
            </a:r>
            <a:r>
              <a:rPr lang="en-US" sz="1400" dirty="0"/>
              <a:t>.  Philadelphia, PA: </a:t>
            </a:r>
            <a:r>
              <a:rPr lang="en-US" sz="1400" dirty="0">
                <a:hlinkClick r:id="rId7" tooltip="Narrow search to this Publisher"/>
              </a:rPr>
              <a:t>Jessica Kingsley Publishers</a:t>
            </a:r>
            <a:r>
              <a:rPr lang="en-US" sz="1400" dirty="0"/>
              <a:t>.</a:t>
            </a:r>
            <a:endParaRPr lang="en-US" sz="1400" b="1"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16</a:t>
            </a:fld>
            <a:endParaRPr lang="en-US"/>
          </a:p>
        </p:txBody>
      </p:sp>
    </p:spTree>
    <p:extLst>
      <p:ext uri="{BB962C8B-B14F-4D97-AF65-F5344CB8AC3E}">
        <p14:creationId xmlns:p14="http://schemas.microsoft.com/office/powerpoint/2010/main" val="157408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“Prime the Pump</a:t>
            </a:r>
            <a:r>
              <a:rPr lang="en-US" dirty="0" smtClean="0"/>
              <a:t>” – ask client if she/her has kept a journal or done journal writing.</a:t>
            </a:r>
          </a:p>
          <a:p>
            <a:endParaRPr lang="en-US" dirty="0" smtClean="0"/>
          </a:p>
          <a:p>
            <a:r>
              <a:rPr lang="en-US" b="1" dirty="0" smtClean="0"/>
              <a:t>“Building Muscle” Analogy </a:t>
            </a:r>
            <a:r>
              <a:rPr lang="en-US" dirty="0" smtClean="0"/>
              <a:t>- </a:t>
            </a:r>
            <a:r>
              <a:rPr lang="en-US" dirty="0"/>
              <a:t>potential to enhance therapy while providing clients with tools that they can use over the course of their lives to promote wellness. </a:t>
            </a:r>
            <a:endParaRPr lang="en-US" dirty="0" smtClean="0"/>
          </a:p>
          <a:p>
            <a:r>
              <a:rPr lang="en-US" dirty="0" smtClean="0"/>
              <a:t>Building muscle is more than just a cosmetic or athletic endeavor. Building muscle actually has many </a:t>
            </a:r>
            <a:r>
              <a:rPr lang="en-US" u="sng" dirty="0" smtClean="0">
                <a:hlinkClick r:id="" action="ppaction://hlinkfile"/>
              </a:rPr>
              <a:t>health benefits</a:t>
            </a:r>
            <a:r>
              <a:rPr lang="en-US" dirty="0" smtClean="0"/>
              <a:t> that may far outweigh cosmetic improvements made to the body (Think “First Lady Michelle Obama’s well toned arms”). </a:t>
            </a:r>
          </a:p>
          <a:p>
            <a:endParaRPr lang="en-US" dirty="0" smtClean="0"/>
          </a:p>
          <a:p>
            <a:r>
              <a:rPr lang="en-US" dirty="0" smtClean="0"/>
              <a:t>Building muscle can help you lose weight, according to the Mayo Clinic. Building muscle improves your metabolic rate and overall metabolism. By increasing your metabolism, you will burn more calories at rest. Your body requires more calories to support muscle tissue than it does to support fat tissue. By improving your body composition and metabolism, you can achieve and maintain your ideal weight easier because calories will be more readily burned to support your added muscle tissue</a:t>
            </a:r>
          </a:p>
          <a:p>
            <a:endParaRPr lang="en-US" dirty="0" smtClean="0"/>
          </a:p>
          <a:p>
            <a:r>
              <a:rPr lang="en-US" dirty="0" smtClean="0"/>
              <a:t>You don't even need a gym membership to improve your body composition. The American College of Sports Medicine suggests doing moderately intense cardiovascular activity 30 minutes a day, five days a week. Similarly, you do not have to write every day for hours on end to gain benefits from journal writing.</a:t>
            </a:r>
            <a:br>
              <a:rPr lang="en-US" dirty="0" smtClean="0"/>
            </a:br>
            <a:r>
              <a:rPr lang="en-US" dirty="0" smtClean="0"/>
              <a:t/>
            </a:r>
            <a:br>
              <a:rPr lang="en-US" dirty="0" smtClean="0"/>
            </a:br>
            <a:r>
              <a:rPr lang="en-US" dirty="0" smtClean="0">
                <a:hlinkClick r:id="rId3"/>
              </a:rPr>
              <a:t>http://www.livestrong.com/article/288056-what-are-the-benefits-of-building-muscle/#ixzz2BBmCs6QD</a:t>
            </a:r>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17</a:t>
            </a:fld>
            <a:endParaRPr lang="en-US"/>
          </a:p>
        </p:txBody>
      </p:sp>
    </p:spTree>
    <p:extLst>
      <p:ext uri="{BB962C8B-B14F-4D97-AF65-F5344CB8AC3E}">
        <p14:creationId xmlns:p14="http://schemas.microsoft.com/office/powerpoint/2010/main" val="157408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http://talesoftherapy.wordpress.com/</a:t>
            </a:r>
          </a:p>
          <a:p>
            <a:r>
              <a:rPr lang="en-US" dirty="0" smtClean="0"/>
              <a:t>W. G</a:t>
            </a:r>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18</a:t>
            </a:fld>
            <a:endParaRPr lang="en-US"/>
          </a:p>
        </p:txBody>
      </p:sp>
    </p:spTree>
    <p:extLst>
      <p:ext uri="{BB962C8B-B14F-4D97-AF65-F5344CB8AC3E}">
        <p14:creationId xmlns:p14="http://schemas.microsoft.com/office/powerpoint/2010/main" val="3716243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E4348F-8E4E-4CCB-AB62-6E24C6988C2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a:p>
          <a:p>
            <a:r>
              <a:rPr lang="en-US" dirty="0" err="1" smtClean="0"/>
              <a:t>Myraid</a:t>
            </a:r>
            <a:r>
              <a:rPr lang="en-US" dirty="0" smtClean="0"/>
              <a:t> - </a:t>
            </a:r>
            <a:r>
              <a:rPr lang="en-US" b="1" dirty="0"/>
              <a:t>\</a:t>
            </a:r>
            <a:r>
              <a:rPr lang="en-US" dirty="0"/>
              <a:t>ˈ</a:t>
            </a:r>
            <a:r>
              <a:rPr lang="en-US" b="1" dirty="0" err="1"/>
              <a:t>mir</a:t>
            </a:r>
            <a:r>
              <a:rPr lang="en-US" b="1" dirty="0"/>
              <a:t>-ē-</a:t>
            </a:r>
            <a:r>
              <a:rPr lang="en-US" b="1" dirty="0" err="1"/>
              <a:t>əd</a:t>
            </a:r>
            <a:r>
              <a:rPr lang="en-US" b="1" dirty="0"/>
              <a:t>\ (</a:t>
            </a:r>
            <a:r>
              <a:rPr lang="en-US" b="1" dirty="0" err="1"/>
              <a:t>mir</a:t>
            </a:r>
            <a:r>
              <a:rPr lang="en-US" b="1" dirty="0"/>
              <a:t> as in mirror, </a:t>
            </a:r>
            <a:r>
              <a:rPr lang="en-US" b="1" dirty="0" err="1"/>
              <a:t>ee</a:t>
            </a:r>
            <a:r>
              <a:rPr lang="en-US" b="1" dirty="0"/>
              <a:t>, add)</a:t>
            </a:r>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E4348F-8E4E-4CCB-AB62-6E24C6988C2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b="1" dirty="0"/>
              <a:t>WHY DIFFERENT TYPES OF JOURNAL WRITING? </a:t>
            </a:r>
          </a:p>
          <a:p>
            <a:pPr>
              <a:buFontTx/>
              <a:buChar char="-"/>
            </a:pPr>
            <a:r>
              <a:rPr lang="en-US" b="1" dirty="0"/>
              <a:t>Provides a “tool box “ from which various “tools” can be taken as needed. Each is useful in its own away. Some are more appropriate for some tasks than others. (Kathleen Adams)</a:t>
            </a:r>
          </a:p>
          <a:p>
            <a:pPr>
              <a:buFontTx/>
              <a:buChar char="-"/>
            </a:pPr>
            <a:endParaRPr lang="en-US" b="1" dirty="0"/>
          </a:p>
          <a:p>
            <a:r>
              <a:rPr lang="en-US" b="1" u="sng" dirty="0"/>
              <a:t>TYPES OF JOURNAL WRITING TECHNIQUES (</a:t>
            </a:r>
            <a:r>
              <a:rPr lang="en-US" b="1" dirty="0"/>
              <a:t>From the shortest, most highly structured, most contained journal technique and ends where most people start).</a:t>
            </a:r>
            <a:endParaRPr lang="en-US" dirty="0"/>
          </a:p>
          <a:p>
            <a:pPr lvl="0"/>
            <a:r>
              <a:rPr lang="en-US" b="1" dirty="0"/>
              <a:t>Sentence Stems</a:t>
            </a:r>
            <a:endParaRPr lang="en-US" dirty="0"/>
          </a:p>
          <a:p>
            <a:pPr lvl="0"/>
            <a:r>
              <a:rPr lang="en-US" b="1" dirty="0"/>
              <a:t>Five Minute Sprint </a:t>
            </a:r>
            <a:endParaRPr lang="en-US" dirty="0"/>
          </a:p>
          <a:p>
            <a:pPr lvl="0"/>
            <a:r>
              <a:rPr lang="en-US" b="1" dirty="0"/>
              <a:t>Inventory</a:t>
            </a:r>
            <a:endParaRPr lang="en-US" dirty="0"/>
          </a:p>
          <a:p>
            <a:pPr lvl="0"/>
            <a:r>
              <a:rPr lang="en-US" b="1" dirty="0"/>
              <a:t>Structured Write</a:t>
            </a:r>
            <a:endParaRPr lang="en-US" dirty="0"/>
          </a:p>
          <a:p>
            <a:pPr lvl="0"/>
            <a:r>
              <a:rPr lang="en-US" b="1" dirty="0"/>
              <a:t>Lists of 100</a:t>
            </a:r>
            <a:endParaRPr lang="en-US" dirty="0"/>
          </a:p>
          <a:p>
            <a:pPr lvl="0"/>
            <a:r>
              <a:rPr lang="en-US" b="1" dirty="0"/>
              <a:t>Free Writing</a:t>
            </a:r>
            <a:endParaRPr lang="en-US" dirty="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lnSpcReduction="10000"/>
          </a:bodyPr>
          <a:lstStyle/>
          <a:p>
            <a:r>
              <a:rPr lang="en-US" sz="1800" b="1" dirty="0"/>
              <a:t>GENERAL EXAMPLES:</a:t>
            </a:r>
          </a:p>
          <a:p>
            <a:endParaRPr lang="en-US" sz="1800" dirty="0"/>
          </a:p>
          <a:p>
            <a:pPr marL="232943" indent="-232943">
              <a:buAutoNum type="arabicPeriod"/>
            </a:pPr>
            <a:r>
              <a:rPr lang="en-US" sz="1800" dirty="0"/>
              <a:t>People think I am … but I really am …</a:t>
            </a:r>
          </a:p>
          <a:p>
            <a:pPr marL="232943" indent="-232943">
              <a:buAutoNum type="arabicPeriod"/>
            </a:pPr>
            <a:r>
              <a:rPr lang="en-US" sz="1800" dirty="0"/>
              <a:t>One thing I am thankful for is ….</a:t>
            </a:r>
          </a:p>
          <a:p>
            <a:pPr marL="232943" indent="-232943">
              <a:buAutoNum type="arabicPeriod"/>
            </a:pPr>
            <a:r>
              <a:rPr lang="en-US" sz="1800" dirty="0"/>
              <a:t>One way I can take care of myself …</a:t>
            </a:r>
          </a:p>
          <a:p>
            <a:pPr marL="232943" indent="-232943">
              <a:buAutoNum type="arabicPeriod"/>
            </a:pPr>
            <a:r>
              <a:rPr lang="en-US" sz="1800" dirty="0"/>
              <a:t>I would like myself more if ….</a:t>
            </a:r>
          </a:p>
          <a:p>
            <a:pPr marL="232943" indent="-232943">
              <a:buAutoNum type="arabicPeriod"/>
            </a:pPr>
            <a:r>
              <a:rPr lang="en-US" sz="1800" dirty="0"/>
              <a:t>I wish I were …</a:t>
            </a:r>
          </a:p>
          <a:p>
            <a:pPr marL="232943" indent="-232943"/>
            <a:endParaRPr lang="en-US" sz="1800" dirty="0"/>
          </a:p>
          <a:p>
            <a:pPr marL="232943" indent="-232943"/>
            <a:r>
              <a:rPr lang="en-US" sz="1800" b="1" dirty="0"/>
              <a:t>FOR PARTICIPANTS WHO ARE IN THERAPY …</a:t>
            </a:r>
          </a:p>
          <a:p>
            <a:pPr marL="232943" indent="-232943"/>
            <a:r>
              <a:rPr lang="en-US" sz="1800" dirty="0"/>
              <a:t>Before a session, a SS can be used to help you reflect about what you want to work on in therapy ( Today/Tomorrow I want to work on …)</a:t>
            </a:r>
          </a:p>
          <a:p>
            <a:pPr marL="232943" indent="-232943"/>
            <a:r>
              <a:rPr lang="en-US" sz="1800" dirty="0"/>
              <a:t>After a session, a SS can help you reflect on what you are taking away from session (My take-</a:t>
            </a:r>
            <a:r>
              <a:rPr lang="en-US" sz="1800" dirty="0" err="1"/>
              <a:t>aways</a:t>
            </a:r>
            <a:r>
              <a:rPr lang="en-US" sz="1800" dirty="0"/>
              <a:t> from this session are …)</a:t>
            </a:r>
          </a:p>
          <a:p>
            <a:endParaRPr lang="en-US" sz="1800"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b="1" dirty="0" smtClean="0"/>
              <a:t>Can be enhanced with a Reflective/Feedback Write (Recommended after every journal entry. – Kathleen Adams). See example in Handouts.</a:t>
            </a:r>
          </a:p>
          <a:p>
            <a:endParaRPr lang="en-US" dirty="0" smtClean="0"/>
          </a:p>
          <a:p>
            <a:r>
              <a:rPr lang="en-US" i="1" dirty="0" smtClean="0"/>
              <a:t>As I</a:t>
            </a:r>
            <a:r>
              <a:rPr lang="en-US" i="1" baseline="0" dirty="0" smtClean="0"/>
              <a:t> read this, I am </a:t>
            </a:r>
          </a:p>
          <a:p>
            <a:pPr>
              <a:buFontTx/>
              <a:buChar char="-"/>
            </a:pPr>
            <a:r>
              <a:rPr lang="en-US" i="1" baseline="0" dirty="0" smtClean="0"/>
              <a:t>Surprised by . . .</a:t>
            </a:r>
          </a:p>
          <a:p>
            <a:pPr>
              <a:buFontTx/>
              <a:buChar char="-"/>
            </a:pPr>
            <a:r>
              <a:rPr lang="en-US" i="1" baseline="0" dirty="0" smtClean="0"/>
              <a:t> aware of . . .</a:t>
            </a:r>
          </a:p>
          <a:p>
            <a:pPr>
              <a:buFontTx/>
              <a:buChar char="-"/>
            </a:pPr>
            <a:r>
              <a:rPr lang="en-US" i="1" dirty="0" smtClean="0"/>
              <a:t> curious about . . .</a:t>
            </a:r>
          </a:p>
          <a:p>
            <a:pPr>
              <a:buFontTx/>
              <a:buChar char="-"/>
            </a:pPr>
            <a:r>
              <a:rPr lang="en-US" i="1" dirty="0" smtClean="0"/>
              <a:t>I notice . . .</a:t>
            </a:r>
          </a:p>
          <a:p>
            <a:pPr>
              <a:buFontTx/>
              <a:buChar char="-"/>
            </a:pPr>
            <a:r>
              <a:rPr lang="en-US" i="1" dirty="0" smtClean="0"/>
              <a:t>I feel . . .</a:t>
            </a:r>
          </a:p>
          <a:p>
            <a:pPr>
              <a:buFontTx/>
              <a:buChar char="-"/>
            </a:pPr>
            <a:endParaRPr lang="en-US" i="1" dirty="0" smtClean="0"/>
          </a:p>
          <a:p>
            <a:pPr>
              <a:buFontTx/>
              <a:buNone/>
            </a:pPr>
            <a:r>
              <a:rPr lang="en-US" b="1" i="1" dirty="0" smtClean="0"/>
              <a:t>RECOMMENDATION</a:t>
            </a:r>
            <a:r>
              <a:rPr lang="en-US" i="1" dirty="0" smtClean="0"/>
              <a:t>:</a:t>
            </a:r>
            <a:r>
              <a:rPr lang="en-US" i="1" baseline="0" dirty="0" smtClean="0"/>
              <a:t> </a:t>
            </a:r>
            <a:r>
              <a:rPr lang="en-US" i="0" baseline="0" dirty="0" smtClean="0"/>
              <a:t>Write in a way that makes the Feedback/Reflective Write easy to find, e.g., different color ink, a border.</a:t>
            </a:r>
          </a:p>
          <a:p>
            <a:pPr>
              <a:buFontTx/>
              <a:buNone/>
            </a:pPr>
            <a:endParaRPr lang="en-US" i="0" baseline="0" dirty="0" smtClean="0"/>
          </a:p>
          <a:p>
            <a:pPr>
              <a:buFontTx/>
              <a:buNone/>
            </a:pPr>
            <a:r>
              <a:rPr lang="en-US" i="1" baseline="0" dirty="0" smtClean="0"/>
              <a:t>Reflective/Feedback Writes provide a map of the journey.</a:t>
            </a:r>
            <a:endParaRPr lang="en-US" i="1"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a:buFontTx/>
              <a:buChar char="-"/>
            </a:pPr>
            <a:r>
              <a:rPr lang="en-US" dirty="0" smtClean="0"/>
              <a:t>Teaches</a:t>
            </a:r>
            <a:r>
              <a:rPr lang="en-US" baseline="0" dirty="0" smtClean="0"/>
              <a:t> problem-solving skills</a:t>
            </a:r>
          </a:p>
          <a:p>
            <a:pPr>
              <a:buFontTx/>
              <a:buChar char="-"/>
            </a:pPr>
            <a:endParaRPr lang="en-US" dirty="0" smtClean="0"/>
          </a:p>
          <a:p>
            <a:pPr>
              <a:buFontTx/>
              <a:buChar char="-"/>
            </a:pPr>
            <a:r>
              <a:rPr lang="en-US" baseline="0" dirty="0" smtClean="0"/>
              <a:t>Helps you</a:t>
            </a:r>
            <a:r>
              <a:rPr lang="en-US" dirty="0" smtClean="0"/>
              <a:t> break down difficult and seemingly impossible changes into manageable steps.</a:t>
            </a: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smtClean="0"/>
          </a:p>
          <a:p>
            <a:r>
              <a:rPr lang="en-US" b="1" dirty="0" smtClean="0"/>
              <a:t>PROMPTS</a:t>
            </a:r>
          </a:p>
          <a:p>
            <a:r>
              <a:rPr lang="en-US" b="0" u="sng" dirty="0" smtClean="0"/>
              <a:t>Where</a:t>
            </a:r>
            <a:r>
              <a:rPr lang="en-US" u="sng" dirty="0" smtClean="0"/>
              <a:t> am I now?</a:t>
            </a:r>
            <a:r>
              <a:rPr lang="en-US" u="sng" baseline="0" dirty="0" smtClean="0"/>
              <a:t>  </a:t>
            </a:r>
            <a:r>
              <a:rPr lang="en-US" baseline="0" dirty="0" smtClean="0"/>
              <a:t>CAN BE EMOTIONALLY (angry, sad, frustrated, stuck) or COGNITIVELY (I have made assumptions about the relationship;  wondering if I should leave)</a:t>
            </a:r>
          </a:p>
          <a:p>
            <a:endParaRPr lang="en-US" baseline="0" dirty="0" smtClean="0"/>
          </a:p>
          <a:p>
            <a:r>
              <a:rPr lang="en-US" u="sng" baseline="0" dirty="0" smtClean="0"/>
              <a:t>Where do I want to be? </a:t>
            </a:r>
            <a:r>
              <a:rPr lang="en-US" baseline="0" dirty="0" smtClean="0"/>
              <a:t>CAN ALSO BE EMOTIONALLY (calm; at peace; certain) or COGNITIVELY (Be able to talk calmly; to stop being scared that he/she will leave if I ask for what I want; to be able to ask for what I want)</a:t>
            </a:r>
          </a:p>
          <a:p>
            <a:endParaRPr lang="en-US" baseline="0" dirty="0" smtClean="0"/>
          </a:p>
          <a:p>
            <a:r>
              <a:rPr lang="en-US" baseline="0" dirty="0" smtClean="0"/>
              <a:t>When do I want to be there?</a:t>
            </a:r>
          </a:p>
          <a:p>
            <a:endParaRPr lang="en-US" baseline="0" dirty="0" smtClean="0"/>
          </a:p>
          <a:p>
            <a:r>
              <a:rPr lang="en-US" baseline="0" dirty="0" smtClean="0"/>
              <a:t>What are the action steps to get there?</a:t>
            </a:r>
          </a:p>
          <a:p>
            <a:endParaRPr lang="en-US" baseline="0" dirty="0" smtClean="0"/>
          </a:p>
          <a:p>
            <a:r>
              <a:rPr lang="en-US" baseline="0" dirty="0" smtClean="0"/>
              <a:t>What is my first action step?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dirty="0" smtClean="0"/>
              <a:t>Kathleen </a:t>
            </a:r>
            <a:r>
              <a:rPr lang="en-US" b="1" dirty="0"/>
              <a:t>Adams</a:t>
            </a:r>
          </a:p>
          <a:p>
            <a:pPr>
              <a:buFontTx/>
              <a:buNone/>
            </a:pPr>
            <a:r>
              <a:rPr lang="en-US" dirty="0"/>
              <a:t>Lists are commonly used as time management or memory jogging tools. Journal lists are a horse of a different color. They are “wonderful for” Clarifying thoughts; Identifying patterns or problems; Brainstorming solutions; etc. The catch is that this list must have 100 entries.</a:t>
            </a:r>
          </a:p>
          <a:p>
            <a:pPr>
              <a:buFontTx/>
              <a:buNone/>
            </a:pPr>
            <a:endParaRPr lang="en-US" dirty="0"/>
          </a:p>
          <a:p>
            <a:pPr>
              <a:buFontTx/>
              <a:buNone/>
            </a:pPr>
            <a:r>
              <a:rPr lang="en-US" b="1" dirty="0"/>
              <a:t>Anything is an appropriate topic for a list of 100. SEE HANDOUT </a:t>
            </a:r>
            <a:r>
              <a:rPr lang="en-US" b="1" dirty="0" smtClean="0"/>
              <a:t>for topics to write a list of 100 about.  Tips are also included.</a:t>
            </a:r>
          </a:p>
          <a:p>
            <a:pPr>
              <a:buFontTx/>
              <a:buNone/>
            </a:pPr>
            <a:r>
              <a:rPr lang="en-US" dirty="0" smtClean="0"/>
              <a:t>Suggested </a:t>
            </a:r>
            <a:r>
              <a:rPr lang="en-US" dirty="0"/>
              <a:t>lists:</a:t>
            </a:r>
          </a:p>
          <a:p>
            <a:pPr>
              <a:buFontTx/>
              <a:buChar char="-"/>
            </a:pPr>
            <a:r>
              <a:rPr lang="en-US" dirty="0"/>
              <a:t>100 things I need or want to do</a:t>
            </a:r>
          </a:p>
          <a:p>
            <a:pPr>
              <a:buFontTx/>
              <a:buChar char="-"/>
            </a:pPr>
            <a:r>
              <a:rPr lang="en-US" dirty="0"/>
              <a:t> 100 things I feel stressed about</a:t>
            </a:r>
          </a:p>
          <a:p>
            <a:pPr>
              <a:buFontTx/>
              <a:buChar char="-"/>
            </a:pPr>
            <a:r>
              <a:rPr lang="en-US" dirty="0"/>
              <a:t> 100 things I appreciate/ am thankful for</a:t>
            </a:r>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E4348F-8E4E-4CCB-AB62-6E24C6988C2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lvl="0">
              <a:buFontTx/>
              <a:buChar char="-"/>
            </a:pPr>
            <a:r>
              <a:rPr lang="en-US" dirty="0"/>
              <a:t> Useful for those times when you sit to write in your journal and nothing comes to mind.</a:t>
            </a:r>
          </a:p>
          <a:p>
            <a:pPr lvl="0">
              <a:buFont typeface="Arial" pitchFamily="34" charset="0"/>
              <a:buNone/>
            </a:pPr>
            <a:r>
              <a:rPr lang="en-US" dirty="0"/>
              <a:t>- A springboard serves a function similar to that of a diving board in a swimming pool; it can launch you in a direction. Kathleen Adams defines it as “the topic sentence of your journal entry.” </a:t>
            </a:r>
          </a:p>
          <a:p>
            <a:pPr lvl="0">
              <a:buFont typeface="Arial" pitchFamily="34" charset="0"/>
              <a:buNone/>
            </a:pPr>
            <a:r>
              <a:rPr lang="en-US" dirty="0"/>
              <a:t>- Two types of Springboards: statements and questions</a:t>
            </a:r>
          </a:p>
          <a:p>
            <a:endParaRPr lang="en-US" dirty="0" smtClean="0"/>
          </a:p>
          <a:p>
            <a:r>
              <a:rPr lang="en-US" dirty="0" smtClean="0"/>
              <a:t>Statements,</a:t>
            </a:r>
            <a:r>
              <a:rPr lang="en-US" baseline="0" dirty="0" smtClean="0"/>
              <a:t> as a general rule, provide more ready access to thoughts and facts (“left brain).</a:t>
            </a:r>
          </a:p>
          <a:p>
            <a:r>
              <a:rPr lang="en-US" baseline="0" dirty="0" smtClean="0"/>
              <a:t>Questions tend to generate feelings and explorations (“right brain”).</a:t>
            </a:r>
          </a:p>
          <a:p>
            <a:endParaRPr lang="en-US" baseline="0" dirty="0" smtClean="0"/>
          </a:p>
          <a:p>
            <a:r>
              <a:rPr lang="en-US" baseline="0" dirty="0" smtClean="0"/>
              <a:t>Example: My friend is driving me crazy. She expects me to be available every time she calls or respond immediately to her emails or text messages.  </a:t>
            </a:r>
            <a:r>
              <a:rPr lang="en-US" b="1" baseline="0" dirty="0" smtClean="0"/>
              <a:t>vs</a:t>
            </a:r>
            <a:r>
              <a:rPr lang="en-US" baseline="0" dirty="0" smtClean="0"/>
              <a:t>. Why is my friend driving me crazy? </a:t>
            </a:r>
          </a:p>
          <a:p>
            <a:endParaRPr lang="en-US" dirty="0" smtClean="0"/>
          </a:p>
          <a:p>
            <a:pPr defTabSz="931774">
              <a:buFontTx/>
              <a:buChar char="-"/>
              <a:defRPr/>
            </a:pPr>
            <a:r>
              <a:rPr lang="en-US" b="1" dirty="0"/>
              <a:t>Springboards as journal entry. </a:t>
            </a:r>
          </a:p>
          <a:p>
            <a:pPr defTabSz="931774">
              <a:buFontTx/>
              <a:buChar char="-"/>
              <a:defRPr/>
            </a:pPr>
            <a:endParaRPr lang="en-US" dirty="0" smtClean="0"/>
          </a:p>
          <a:p>
            <a:pPr defTabSz="931774">
              <a:buFontTx/>
              <a:buChar char="-"/>
              <a:defRPr/>
            </a:pPr>
            <a:r>
              <a:rPr lang="en-US" dirty="0"/>
              <a:t>- Consider keeping a list of Springboards on one page of your journal.</a:t>
            </a:r>
          </a:p>
          <a:p>
            <a:endParaRPr lang="en-US" dirty="0" smtClean="0"/>
          </a:p>
          <a:p>
            <a:r>
              <a:rPr lang="en-US" dirty="0" smtClean="0"/>
              <a:t>HANDOUT</a:t>
            </a:r>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a:p>
          <a:p>
            <a:pPr algn="l"/>
            <a:r>
              <a:rPr lang="en-US" dirty="0"/>
              <a:t>Terrie M. Williams, </a:t>
            </a:r>
            <a:r>
              <a:rPr lang="en-US" i="1" dirty="0"/>
              <a:t>Black Pain: It Just Looks Like We’re Not Hurting </a:t>
            </a:r>
            <a:r>
              <a:rPr lang="en-US" dirty="0"/>
              <a:t>(2008). Scribner, NY, NY.</a:t>
            </a:r>
          </a:p>
          <a:p>
            <a:pPr algn="l"/>
            <a:endParaRPr lang="en-US" dirty="0"/>
          </a:p>
          <a:p>
            <a:pPr algn="l"/>
            <a:r>
              <a:rPr lang="en-US" dirty="0"/>
              <a:t>A journal can be the place where  someone can  begin the process of unmasking  their pain and challenges in their lives, and do so with out the censoring that commonly takes place in interpersonal </a:t>
            </a:r>
            <a:r>
              <a:rPr lang="en-US" dirty="0" smtClean="0"/>
              <a:t>communication, even with loved ones.</a:t>
            </a:r>
          </a:p>
          <a:p>
            <a:pPr algn="l"/>
            <a:endParaRPr lang="en-US" dirty="0"/>
          </a:p>
          <a:p>
            <a:pPr algn="l"/>
            <a:r>
              <a:rPr lang="en-US" dirty="0" smtClean="0"/>
              <a:t>#1 could be friendships, romantic relationships</a:t>
            </a:r>
          </a:p>
          <a:p>
            <a:pPr algn="l"/>
            <a:r>
              <a:rPr lang="en-US" dirty="0" smtClean="0"/>
              <a:t>#5 Shame is fed by silence.</a:t>
            </a:r>
          </a:p>
          <a:p>
            <a:pPr algn="l"/>
            <a:endParaRPr lang="en-US" dirty="0"/>
          </a:p>
          <a:p>
            <a:pPr algn="l"/>
            <a:r>
              <a:rPr lang="en-US" dirty="0"/>
              <a:t>Take a look at the quote that follows.  In it, a woman talks about her use of  journal writing as she wrestled with the deat</a:t>
            </a:r>
            <a:r>
              <a:rPr lang="en-US" dirty="0" smtClean="0"/>
              <a:t>h of her father.</a:t>
            </a:r>
          </a:p>
          <a:p>
            <a:pPr algn="l"/>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dirty="0" smtClean="0"/>
              <a:t>Stream of consciousness.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defTabSz="914350">
              <a:defRPr/>
            </a:pPr>
            <a:r>
              <a:rPr lang="en-US" dirty="0" smtClean="0"/>
              <a:t>Sometimes we don't feel like using words to express our </a:t>
            </a:r>
            <a:r>
              <a:rPr lang="en-US" dirty="0" smtClean="0">
                <a:hlinkClick r:id="rId3"/>
              </a:rPr>
              <a:t>emotions</a:t>
            </a:r>
            <a:r>
              <a:rPr lang="en-US" dirty="0" smtClean="0"/>
              <a:t>. We don't want to sit down and write, but we may have a need to 'say' something. If you ever find yourself in that situation, try one of these exercises for your journal. </a:t>
            </a:r>
          </a:p>
          <a:p>
            <a:pPr defTabSz="914350">
              <a:defRPr/>
            </a:pPr>
            <a:endParaRPr lang="en-US" dirty="0" smtClean="0"/>
          </a:p>
          <a:p>
            <a:pPr marL="228587" indent="-228587" defTabSz="914350">
              <a:buFontTx/>
              <a:buAutoNum type="arabicParenR"/>
              <a:defRPr/>
            </a:pPr>
            <a:r>
              <a:rPr lang="en-US" dirty="0" smtClean="0"/>
              <a:t>Make a picture journal. Each day, go through old magazines, and cut out a picture that moves you. Paste it into your journal or a special book. Date it and write a brief caption, if you like, so you can go back later and know what you were thinking or feeling that day. Do this for two weeks or a month. Then see if there is a common thread to the pictures. Remember, this is to take the place of writing, so don't write anything. </a:t>
            </a:r>
          </a:p>
          <a:p>
            <a:pPr marL="228587" indent="-228587" defTabSz="914350">
              <a:buFontTx/>
              <a:buAutoNum type="arabicParenR"/>
              <a:defRPr/>
            </a:pPr>
            <a:endParaRPr lang="en-US" dirty="0" smtClean="0"/>
          </a:p>
          <a:p>
            <a:pPr marL="228587" indent="-228587" defTabSz="914350">
              <a:buFontTx/>
              <a:buAutoNum type="arabicParenR"/>
              <a:defRPr/>
            </a:pPr>
            <a:r>
              <a:rPr lang="en-US" dirty="0" smtClean="0"/>
              <a:t>Make a collage on a piece of paper or cardboard that's bigger than your journal. Cut up old magazines and make a picture with whatever moves you. Again, see if there is a thread in the pictures you choose that show what you need to express. </a:t>
            </a:r>
          </a:p>
          <a:p>
            <a:pPr marL="228587" indent="-228587" defTabSz="914350">
              <a:defRPr/>
            </a:pPr>
            <a:endParaRPr lang="en-US" dirty="0" smtClean="0"/>
          </a:p>
          <a:p>
            <a:pPr marL="228587" indent="-228587" defTabSz="914350">
              <a:defRPr/>
            </a:pPr>
            <a:r>
              <a:rPr lang="en-US" u="sng" dirty="0" smtClean="0">
                <a:hlinkClick r:id="rId3"/>
              </a:rPr>
              <a:t>http://www.essortment.com/all/writingreflecti_oon.htm</a:t>
            </a:r>
            <a:r>
              <a:rPr lang="en-US" dirty="0" smtClean="0"/>
              <a:t> </a:t>
            </a:r>
          </a:p>
          <a:p>
            <a:pPr marL="228587" indent="-228587" defTabSz="914350">
              <a:defRPr/>
            </a:pPr>
            <a:endParaRPr lang="en-US" dirty="0" smtClean="0"/>
          </a:p>
          <a:p>
            <a:pPr marL="228587" indent="-228587" defTabSz="914350">
              <a:defRPr/>
            </a:pPr>
            <a:endParaRPr lang="en-US" dirty="0" smtClean="0"/>
          </a:p>
          <a:p>
            <a:pPr defTabSz="91435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b="1" u="sng" dirty="0"/>
              <a:t>- Single or Double Image Collage</a:t>
            </a:r>
            <a:r>
              <a:rPr lang="en-US" b="1" dirty="0"/>
              <a:t>:  </a:t>
            </a:r>
            <a:r>
              <a:rPr lang="en-US" dirty="0"/>
              <a:t>This is a modification of “collage” work that can be done very quickly.  Take a few minutes and thumb through a magazine.  When a picture or word “grabs” you, tear it out, glue it to a page in your journal and do a 5 minute sprint. </a:t>
            </a:r>
          </a:p>
          <a:p>
            <a:r>
              <a:rPr lang="en-US" b="1" dirty="0"/>
              <a:t>(Rae </a:t>
            </a:r>
            <a:r>
              <a:rPr lang="en-US" b="1" dirty="0" err="1"/>
              <a:t>Hight</a:t>
            </a:r>
            <a:r>
              <a:rPr lang="en-US" b="1" dirty="0"/>
              <a:t>, RN, MA </a:t>
            </a:r>
            <a:r>
              <a:rPr lang="en-US" b="1" i="1" u="sng" dirty="0">
                <a:hlinkClick r:id="rId3"/>
              </a:rPr>
              <a:t>http://www.raehight.com/journalbenefits.html</a:t>
            </a:r>
            <a:r>
              <a:rPr lang="en-US" b="1" i="1" dirty="0"/>
              <a:t> </a:t>
            </a:r>
          </a:p>
          <a:p>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lnSpcReduction="10000"/>
          </a:bodyPr>
          <a:lstStyle/>
          <a:p>
            <a:r>
              <a:rPr lang="en-US" b="1" dirty="0" smtClean="0"/>
              <a:t>Music </a:t>
            </a:r>
            <a:r>
              <a:rPr lang="en-US" dirty="0" smtClean="0"/>
              <a:t>– Your favorite song or a</a:t>
            </a:r>
            <a:r>
              <a:rPr lang="en-US" baseline="0" dirty="0" smtClean="0"/>
              <a:t> song you dislike. </a:t>
            </a:r>
            <a:r>
              <a:rPr lang="en-US" baseline="0" dirty="0" smtClean="0">
                <a:sym typeface="Wingdings" pitchFamily="2" charset="2"/>
              </a:rPr>
              <a:t> What do you</a:t>
            </a:r>
            <a:r>
              <a:rPr lang="en-US" dirty="0" smtClean="0">
                <a:sym typeface="Wingdings" pitchFamily="2" charset="2"/>
              </a:rPr>
              <a:t> like or dislike? </a:t>
            </a:r>
          </a:p>
          <a:p>
            <a:r>
              <a:rPr lang="en-US" baseline="0" dirty="0" smtClean="0">
                <a:sym typeface="Wingdings" pitchFamily="2" charset="2"/>
              </a:rPr>
              <a:t>-</a:t>
            </a:r>
            <a:r>
              <a:rPr lang="en-US" dirty="0" smtClean="0">
                <a:sym typeface="Wingdings" pitchFamily="2" charset="2"/>
              </a:rPr>
              <a:t> When the President  of the United States of America, </a:t>
            </a:r>
            <a:r>
              <a:rPr lang="en-US" dirty="0"/>
              <a:t>arrives at a formal gathering or during presidential events. </a:t>
            </a:r>
            <a:r>
              <a:rPr lang="en-US" dirty="0" smtClean="0">
                <a:sym typeface="Wingdings" pitchFamily="2" charset="2"/>
              </a:rPr>
              <a:t>the song “Hail to the Chief” </a:t>
            </a:r>
            <a:r>
              <a:rPr lang="en-US" dirty="0" smtClean="0"/>
              <a:t>is  usually y </a:t>
            </a:r>
            <a:r>
              <a:rPr lang="en-US" dirty="0"/>
              <a:t>played </a:t>
            </a:r>
            <a:r>
              <a:rPr lang="en-US" dirty="0" smtClean="0"/>
              <a:t>. What song should be played when  you arrive? </a:t>
            </a:r>
            <a:endParaRPr lang="en-US" baseline="0" dirty="0" smtClean="0">
              <a:sym typeface="Wingdings" pitchFamily="2" charset="2"/>
            </a:endParaRPr>
          </a:p>
          <a:p>
            <a:endParaRPr lang="en-US" baseline="0" dirty="0" smtClean="0">
              <a:sym typeface="Wingdings" pitchFamily="2" charset="2"/>
            </a:endParaRPr>
          </a:p>
          <a:p>
            <a:r>
              <a:rPr lang="en-US" b="1" baseline="0" dirty="0" smtClean="0">
                <a:sym typeface="Wingdings" pitchFamily="2" charset="2"/>
              </a:rPr>
              <a:t>Poetry </a:t>
            </a:r>
          </a:p>
          <a:p>
            <a:endParaRPr lang="en-US" baseline="0" dirty="0" smtClean="0">
              <a:sym typeface="Wingdings" pitchFamily="2" charset="2"/>
            </a:endParaRPr>
          </a:p>
          <a:p>
            <a:r>
              <a:rPr lang="en-US" b="1" baseline="0" dirty="0" smtClean="0">
                <a:sym typeface="Wingdings" pitchFamily="2" charset="2"/>
              </a:rPr>
              <a:t>Pictures</a:t>
            </a:r>
            <a:r>
              <a:rPr lang="en-US" baseline="0" dirty="0" smtClean="0">
                <a:sym typeface="Wingdings" pitchFamily="2" charset="2"/>
              </a:rPr>
              <a:t> –  What about the picture speaks to your day or what four words describe your day.  What two words come to mind as you look at the picture/ What does the picture</a:t>
            </a:r>
            <a:r>
              <a:rPr lang="en-US" dirty="0" smtClean="0">
                <a:sym typeface="Wingdings" pitchFamily="2" charset="2"/>
              </a:rPr>
              <a:t> represent to you?</a:t>
            </a:r>
          </a:p>
          <a:p>
            <a:r>
              <a:rPr lang="en-US" baseline="0" dirty="0" smtClean="0">
                <a:sym typeface="Wingdings" pitchFamily="2" charset="2"/>
              </a:rPr>
              <a:t>-</a:t>
            </a:r>
            <a:r>
              <a:rPr lang="en-US" dirty="0" smtClean="0">
                <a:sym typeface="Wingdings" pitchFamily="2" charset="2"/>
              </a:rPr>
              <a:t> </a:t>
            </a:r>
            <a:r>
              <a:rPr lang="en-US" baseline="0" dirty="0" smtClean="0">
                <a:sym typeface="Wingdings" pitchFamily="2" charset="2"/>
              </a:rPr>
              <a:t>Magazines: National Geographic; Town and Country; Websites</a:t>
            </a:r>
          </a:p>
          <a:p>
            <a:pPr defTabSz="931774">
              <a:defRPr/>
            </a:pPr>
            <a:endParaRPr lang="en-US" b="1" u="sng" dirty="0"/>
          </a:p>
          <a:p>
            <a:r>
              <a:rPr lang="en-US" b="1" u="sng" dirty="0"/>
              <a:t>Quotes:</a:t>
            </a:r>
            <a:r>
              <a:rPr lang="en-US" b="1" dirty="0"/>
              <a:t> </a:t>
            </a:r>
            <a:endParaRPr lang="en-US" b="1" dirty="0" smtClean="0"/>
          </a:p>
          <a:p>
            <a:r>
              <a:rPr lang="en-US" dirty="0"/>
              <a:t>Pick quotes that resonate with you and find out why they have such a powerful effect. A good way to start is to ask yourself questions, such as:</a:t>
            </a:r>
            <a:br>
              <a:rPr lang="en-US" dirty="0"/>
            </a:br>
            <a:r>
              <a:rPr lang="en-US" b="1" dirty="0"/>
              <a:t/>
            </a:r>
            <a:br>
              <a:rPr lang="en-US" b="1" dirty="0"/>
            </a:br>
            <a:r>
              <a:rPr lang="en-US" b="1" dirty="0"/>
              <a:t>What does this quote remind me of?</a:t>
            </a:r>
            <a:br>
              <a:rPr lang="en-US" b="1" dirty="0"/>
            </a:br>
            <a:r>
              <a:rPr lang="en-US" b="1" dirty="0"/>
              <a:t>How does this quote make me feel?</a:t>
            </a:r>
            <a:br>
              <a:rPr lang="en-US" b="1" dirty="0"/>
            </a:br>
            <a:r>
              <a:rPr lang="en-US" b="1" dirty="0"/>
              <a:t>Do I agree or disagree with this quote? Why?</a:t>
            </a:r>
            <a:endParaRPr lang="en-US" dirty="0"/>
          </a:p>
          <a:p>
            <a:endParaRPr lang="en-US" b="1" dirty="0" smtClean="0"/>
          </a:p>
          <a:p>
            <a:r>
              <a:rPr lang="en-US" dirty="0" smtClean="0"/>
              <a:t>Write </a:t>
            </a:r>
            <a:r>
              <a:rPr lang="en-US" dirty="0"/>
              <a:t>down interesting quotes or lines from books, magazines, and songs and explore them in your journal. There also many websites of quotes., e.g., </a:t>
            </a:r>
            <a:r>
              <a:rPr lang="en-US" u="sng" dirty="0">
                <a:hlinkClick r:id="rId3"/>
              </a:rPr>
              <a:t>http://www.wisdomquotes.com/</a:t>
            </a:r>
            <a:r>
              <a:rPr lang="en-US" dirty="0"/>
              <a:t>  </a:t>
            </a:r>
          </a:p>
          <a:p>
            <a:pPr defTabSz="931774">
              <a:defRPr/>
            </a:pPr>
            <a:endParaRPr lang="en-US" dirty="0"/>
          </a:p>
          <a:p>
            <a:endParaRPr lang="en-US" baseline="0" dirty="0" smtClean="0">
              <a:sym typeface="Wingdings" pitchFamily="2" charset="2"/>
            </a:endParaRPr>
          </a:p>
        </p:txBody>
      </p:sp>
      <p:sp>
        <p:nvSpPr>
          <p:cNvPr id="4" name="Slide Number Placeholder 3"/>
          <p:cNvSpPr>
            <a:spLocks noGrp="1"/>
          </p:cNvSpPr>
          <p:nvPr>
            <p:ph type="sldNum" sz="quarter" idx="10"/>
          </p:nvPr>
        </p:nvSpPr>
        <p:spPr/>
        <p:txBody>
          <a:bodyPr/>
          <a:lstStyle/>
          <a:p>
            <a:fld id="{15E4348F-8E4E-4CCB-AB62-6E24C6988C2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4348F-8E4E-4CCB-AB62-6E24C6988C29}" type="slidenum">
              <a:rPr lang="en-US" smtClean="0"/>
              <a:pPr/>
              <a:t>34</a:t>
            </a:fld>
            <a:endParaRPr lang="en-US"/>
          </a:p>
        </p:txBody>
      </p:sp>
    </p:spTree>
    <p:extLst>
      <p:ext uri="{BB962C8B-B14F-4D97-AF65-F5344CB8AC3E}">
        <p14:creationId xmlns:p14="http://schemas.microsoft.com/office/powerpoint/2010/main" val="1757146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E4348F-8E4E-4CCB-AB62-6E24C6988C2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E4348F-8E4E-4CCB-AB62-6E24C6988C29}"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pPr lvl="0"/>
            <a:r>
              <a:rPr lang="en-US" sz="1300" dirty="0"/>
              <a:t>As you look at this list, think of common presenting concerns for which students seek counseling: depression, relationship break-ups, anxiety, FOO concerns, trauma, stress management. In addition, it is anticipated that the number of student veterans will continue to increase on our college campuses.</a:t>
            </a:r>
          </a:p>
          <a:p>
            <a:pPr lvl="0"/>
            <a:endParaRPr lang="en-US" sz="1300" dirty="0"/>
          </a:p>
          <a:p>
            <a:pPr lvl="0"/>
            <a:r>
              <a:rPr lang="en-US" sz="1300" b="1" dirty="0"/>
              <a:t>Improve cognitive functioning</a:t>
            </a:r>
          </a:p>
          <a:p>
            <a:r>
              <a:rPr lang="en-US" sz="1300" dirty="0" err="1"/>
              <a:t>Pennebaker</a:t>
            </a:r>
            <a:r>
              <a:rPr lang="en-US" sz="1300" dirty="0"/>
              <a:t>  (2002) in the book chapter “</a:t>
            </a:r>
            <a:r>
              <a:rPr lang="en-US" sz="1300" i="1" dirty="0"/>
              <a:t>Writing about Emotional Events: From Past to Future</a:t>
            </a:r>
            <a:r>
              <a:rPr lang="en-US" sz="1300" dirty="0"/>
              <a:t>, notes that when people write or talk about emotional topics, it changes the ways they think and organize information.</a:t>
            </a:r>
          </a:p>
          <a:p>
            <a:endParaRPr lang="en-US" sz="1300" dirty="0"/>
          </a:p>
          <a:p>
            <a:r>
              <a:rPr lang="en-US" sz="1300" dirty="0" err="1"/>
              <a:t>Pennebaker</a:t>
            </a:r>
            <a:r>
              <a:rPr lang="en-US" sz="1300" dirty="0"/>
              <a:t> (1997) in his article</a:t>
            </a:r>
            <a:r>
              <a:rPr lang="en-US" sz="1300" i="1" dirty="0"/>
              <a:t> Writing about emotional experiences as a therapeutic process</a:t>
            </a:r>
            <a:r>
              <a:rPr lang="en-US" sz="1300" dirty="0"/>
              <a:t>. </a:t>
            </a:r>
            <a:r>
              <a:rPr lang="en-US" sz="1300" i="1" dirty="0"/>
              <a:t>Psychological Science</a:t>
            </a:r>
            <a:r>
              <a:rPr lang="en-US" sz="1300" dirty="0"/>
              <a:t>, </a:t>
            </a:r>
            <a:r>
              <a:rPr lang="en-US" sz="1300" i="1" dirty="0"/>
              <a:t>8</a:t>
            </a:r>
            <a:r>
              <a:rPr lang="en-US" sz="1300" dirty="0"/>
              <a:t>, 162–166., cites a meta-analysis on written-disclosure studies  which indicated that  “writing about emotional topics is associated with significant reductions in distress.”   Most of us tend to think more clearly when not distressed. Worked with students who presented for an ADD/LD screening but it was determined that it was anxiety, not  ADD or a LD that was adversely affecting their concentration and academic performance.</a:t>
            </a:r>
          </a:p>
          <a:p>
            <a:endParaRPr lang="en-US" sz="1300" i="1" dirty="0"/>
          </a:p>
          <a:p>
            <a:r>
              <a:rPr lang="en-US" sz="1300" i="1" dirty="0"/>
              <a:t>Why journal? The Science of journaling</a:t>
            </a:r>
            <a:r>
              <a:rPr lang="en-US" sz="1300" dirty="0"/>
              <a:t>.</a:t>
            </a:r>
            <a:r>
              <a:rPr lang="en-US" sz="1300" b="1" dirty="0"/>
              <a:t> (</a:t>
            </a:r>
            <a:r>
              <a:rPr lang="en-US" sz="1300" b="1" dirty="0" err="1"/>
              <a:t>n.d</a:t>
            </a:r>
            <a:r>
              <a:rPr lang="en-US" sz="1300" b="1" dirty="0"/>
              <a:t>.) Retrieved from http://www.mytherapyjournal.com/whyjournal/</a:t>
            </a:r>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John and Patrice Robson (1, 3, 7-9)</a:t>
            </a:r>
          </a:p>
          <a:p>
            <a:r>
              <a:rPr lang="en-US" dirty="0"/>
              <a:t>http://www.journalingtools.com/</a:t>
            </a:r>
          </a:p>
          <a:p>
            <a:r>
              <a:rPr lang="en-US" dirty="0"/>
              <a:t>- </a:t>
            </a:r>
            <a:r>
              <a:rPr lang="en-US" b="1" dirty="0"/>
              <a:t>R</a:t>
            </a:r>
            <a:r>
              <a:rPr lang="en-US" b="1" dirty="0" smtClean="0"/>
              <a:t>each </a:t>
            </a:r>
            <a:r>
              <a:rPr lang="en-US" b="1" dirty="0"/>
              <a:t>new heights</a:t>
            </a:r>
            <a:r>
              <a:rPr lang="en-US" dirty="0"/>
              <a:t> in self empowerment.</a:t>
            </a:r>
          </a:p>
          <a:p>
            <a:endParaRPr lang="en-US" dirty="0" smtClean="0"/>
          </a:p>
          <a:p>
            <a:r>
              <a:rPr lang="en-US" dirty="0" smtClean="0"/>
              <a:t>Kathleen Adams (6, : </a:t>
            </a:r>
          </a:p>
          <a:p>
            <a:r>
              <a:rPr lang="en-US" dirty="0" smtClean="0"/>
              <a:t>Reason #5: </a:t>
            </a:r>
            <a:r>
              <a:rPr lang="en-US" dirty="0"/>
              <a:t>KATHLEEN ADAMS </a:t>
            </a:r>
            <a:r>
              <a:rPr lang="en-US" dirty="0" smtClean="0"/>
              <a:t>- “</a:t>
            </a:r>
            <a:r>
              <a:rPr lang="en-US" dirty="0"/>
              <a:t>WE ARE HUMAN JIGSAW PUZZLES.”  There are parts of the puzzle with which we are  very familiar and others with which we may be less familiar or unfamiliar. “Your journal can serve as a magic mirror into which you can gaze and see reflected back to you the various parts of yourself.” (p. 16)</a:t>
            </a:r>
          </a:p>
          <a:p>
            <a:endParaRPr lang="en-US" dirty="0"/>
          </a:p>
          <a:p>
            <a:r>
              <a:rPr lang="en-US" dirty="0" smtClean="0"/>
              <a:t>Reason #6: GET </a:t>
            </a:r>
            <a:r>
              <a:rPr lang="en-US" dirty="0"/>
              <a:t>(AND </a:t>
            </a:r>
            <a:r>
              <a:rPr lang="en-US" dirty="0" smtClean="0"/>
              <a:t>STAY) </a:t>
            </a:r>
            <a:r>
              <a:rPr lang="en-US" dirty="0"/>
              <a:t>IN TOUCH WITH YOUR </a:t>
            </a:r>
            <a:r>
              <a:rPr lang="en-US" dirty="0" smtClean="0"/>
              <a:t>FEELINGS</a:t>
            </a:r>
            <a:r>
              <a:rPr lang="en-US" dirty="0"/>
              <a:t>.</a:t>
            </a:r>
            <a:endParaRPr lang="en-US" dirty="0" smtClean="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a:bodyPr>
          <a:lstStyle/>
          <a:p>
            <a:r>
              <a:rPr lang="en-US" b="1" i="1" dirty="0"/>
              <a:t>Voice of Her Own: Women and the Journal Writing Journey</a:t>
            </a:r>
          </a:p>
          <a:p>
            <a:endParaRPr lang="en-US" b="1" dirty="0" smtClean="0"/>
          </a:p>
          <a:p>
            <a:r>
              <a:rPr lang="en-US" dirty="0" smtClean="0"/>
              <a:t> </a:t>
            </a:r>
            <a:endParaRPr lang="en-US" b="1" dirty="0" smtClean="0"/>
          </a:p>
          <a:p>
            <a:r>
              <a:rPr lang="en-US" b="1" dirty="0" err="1" smtClean="0"/>
              <a:t>Pennebaker</a:t>
            </a:r>
            <a:r>
              <a:rPr lang="en-US" b="1" dirty="0" smtClean="0"/>
              <a:t> (2002</a:t>
            </a:r>
            <a:r>
              <a:rPr lang="en-US" dirty="0" smtClean="0"/>
              <a:t>) posits that “the essence of the writing technique is that it forces people to stop what they are doing and briefly reflect on their lives. It is one of the few times that people are given permission to see where they have been and where they are going without having to please anyone. They are able to prioritize their goals, find meaning in their past and future, and think about who they are at this point in life.”</a:t>
            </a:r>
          </a:p>
          <a:p>
            <a:endParaRPr lang="en-US" dirty="0" smtClean="0"/>
          </a:p>
          <a:p>
            <a:r>
              <a:rPr lang="en-US" dirty="0" err="1" smtClean="0"/>
              <a:t>Pennebaker</a:t>
            </a:r>
            <a:r>
              <a:rPr lang="en-US" dirty="0" smtClean="0"/>
              <a:t>, J. W. (2002). “Writing about Emotional Events: From Past to Future.” In Stephen J </a:t>
            </a:r>
            <a:r>
              <a:rPr lang="en-US" dirty="0" err="1" smtClean="0"/>
              <a:t>Lepore</a:t>
            </a:r>
            <a:r>
              <a:rPr lang="en-US" dirty="0" smtClean="0"/>
              <a:t>; Joshua M Smyth (Eds.). </a:t>
            </a:r>
            <a:r>
              <a:rPr lang="en-US" i="1" dirty="0" smtClean="0"/>
              <a:t>The writing cure: How expressive writing promotes health and emotional well-being</a:t>
            </a:r>
            <a:r>
              <a:rPr lang="en-US" dirty="0" smtClean="0"/>
              <a:t>. pp. 281-291, Washington, DC: American Psychological Association.</a:t>
            </a:r>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pPr defTabSz="931774">
              <a:defRPr/>
            </a:pPr>
            <a:r>
              <a:rPr lang="en-US" sz="1400" i="1" dirty="0"/>
              <a:t>Souls of my sisters: Black women break their silence, tell their stories, and heal their spirits.  </a:t>
            </a:r>
            <a:r>
              <a:rPr lang="en-US" sz="1400" dirty="0"/>
              <a:t>Written and edited by Dawn M. Daniels &amp; Candace Sandy.  New York, NY: </a:t>
            </a:r>
            <a:r>
              <a:rPr lang="en-US" sz="1400" dirty="0" err="1"/>
              <a:t>Kensignton</a:t>
            </a:r>
            <a:r>
              <a:rPr lang="en-US" sz="1400" dirty="0"/>
              <a:t> Publishing Corp</a:t>
            </a:r>
            <a:r>
              <a:rPr lang="en-US" dirty="0">
                <a:latin typeface="Tempus Sans ITC" pitchFamily="82" charset="0"/>
              </a:rPr>
              <a:t>.</a:t>
            </a:r>
          </a:p>
          <a:p>
            <a:endParaRPr lang="en-US" i="1"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p:txBody>
          <a:bodyPr>
            <a:normAutofit lnSpcReduction="10000"/>
          </a:bodyPr>
          <a:lstStyle/>
          <a:p>
            <a:r>
              <a:rPr lang="en-US" sz="1300" b="1" dirty="0"/>
              <a:t>Gratitude Journal.  </a:t>
            </a:r>
            <a:r>
              <a:rPr lang="en-US" sz="1300" dirty="0"/>
              <a:t>Everyday there are things that happen to us, and for us, for which we can be grateful. Sometimes, we even find, that after the passage of time, we become grateful.  Think about for what or whom you are grateful, the reasons you are grateful, and the circumstances that created your gratitude. </a:t>
            </a:r>
            <a:r>
              <a:rPr lang="en-US" sz="1300" dirty="0" smtClean="0"/>
              <a:t>You </a:t>
            </a:r>
            <a:r>
              <a:rPr lang="en-US" sz="1300" dirty="0"/>
              <a:t>can also create individual gratitude journals for your spouse, your children, parents, a friend, etc., that you journal in for a period of time. You can write about them sharing what you are grateful for about them.  Describe what they have given you, what you have observed, what you wish for them. Tell them about how grateful you are for them in your life, and why. This becomes a treasured keepsake and a priceless gift. </a:t>
            </a:r>
          </a:p>
          <a:p>
            <a:endParaRPr lang="en-US" sz="1300" b="1" dirty="0"/>
          </a:p>
          <a:p>
            <a:r>
              <a:rPr lang="en-US" sz="1300" b="1" dirty="0"/>
              <a:t>Health Journal.</a:t>
            </a:r>
            <a:r>
              <a:rPr lang="en-US" sz="1300" dirty="0"/>
              <a:t> Journaling does have health benefits. Journaling about a health condition can give you insight into a health condition, and it can also help you to relieve stress surrounding the health condition. </a:t>
            </a:r>
          </a:p>
          <a:p>
            <a:r>
              <a:rPr lang="en-US" sz="1300" dirty="0"/>
              <a:t> </a:t>
            </a:r>
          </a:p>
          <a:p>
            <a:r>
              <a:rPr lang="en-US" sz="1300" b="1" dirty="0"/>
              <a:t>Creative Journal.</a:t>
            </a:r>
            <a:r>
              <a:rPr lang="en-US" sz="1300" dirty="0"/>
              <a:t> </a:t>
            </a:r>
            <a:r>
              <a:rPr lang="en-US" sz="1300" dirty="0" smtClean="0"/>
              <a:t>For creative individuals , </a:t>
            </a:r>
            <a:r>
              <a:rPr lang="en-US" sz="1300" dirty="0"/>
              <a:t>a journal can be a wonderful </a:t>
            </a:r>
            <a:r>
              <a:rPr lang="en-US" sz="1300" dirty="0" smtClean="0"/>
              <a:t>tool: e.g., use it to sketch </a:t>
            </a:r>
            <a:r>
              <a:rPr lang="en-US" sz="1300" dirty="0"/>
              <a:t>or write </a:t>
            </a:r>
            <a:r>
              <a:rPr lang="en-US" sz="1300" dirty="0" smtClean="0"/>
              <a:t> poems or just </a:t>
            </a:r>
            <a:r>
              <a:rPr lang="en-US" sz="1300" dirty="0"/>
              <a:t>vent</a:t>
            </a:r>
            <a:r>
              <a:rPr lang="en-US" sz="1300" dirty="0" smtClean="0"/>
              <a:t>,; that </a:t>
            </a:r>
            <a:r>
              <a:rPr lang="en-US" sz="1300" dirty="0"/>
              <a:t>can be helpful to the creative process as well.  </a:t>
            </a:r>
          </a:p>
          <a:p>
            <a:endParaRPr lang="en-US" sz="1300" dirty="0"/>
          </a:p>
          <a:p>
            <a:r>
              <a:rPr lang="en-US" sz="1300" b="1" dirty="0"/>
              <a:t>Dreams Journal.</a:t>
            </a:r>
            <a:r>
              <a:rPr lang="en-US" sz="1300" dirty="0"/>
              <a:t> Everyone has dreams. Not all of us seem to remember them. But most research has </a:t>
            </a:r>
            <a:r>
              <a:rPr lang="en-US" sz="1300" dirty="0" smtClean="0"/>
              <a:t> shown </a:t>
            </a:r>
            <a:r>
              <a:rPr lang="en-US" sz="1300" dirty="0"/>
              <a:t>that if you start to write them down, you will indeed remember your dreams. </a:t>
            </a:r>
            <a:r>
              <a:rPr lang="en-US" sz="1300" dirty="0" smtClean="0"/>
              <a:t> </a:t>
            </a:r>
            <a:endParaRPr lang="en-US" sz="1300" dirty="0"/>
          </a:p>
          <a:p>
            <a:endParaRPr lang="en-US" dirty="0"/>
          </a:p>
        </p:txBody>
      </p:sp>
      <p:sp>
        <p:nvSpPr>
          <p:cNvPr id="4" name="Slide Number Placeholder 3"/>
          <p:cNvSpPr>
            <a:spLocks noGrp="1"/>
          </p:cNvSpPr>
          <p:nvPr>
            <p:ph type="sldNum" sz="quarter" idx="10"/>
          </p:nvPr>
        </p:nvSpPr>
        <p:spPr/>
        <p:txBody>
          <a:bodyPr/>
          <a:lstStyle/>
          <a:p>
            <a:fld id="{15E4348F-8E4E-4CCB-AB62-6E24C6988C2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F7AB-DF6C-49E0-A8F1-CFFD53BF91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F7AB-DF6C-49E0-A8F1-CFFD53BF91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F7AB-DF6C-49E0-A8F1-CFFD53BF9131}"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F7AB-DF6C-49E0-A8F1-CFFD53BF9131}"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EF7AB-DF6C-49E0-A8F1-CFFD53BF91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F7AB-DF6C-49E0-A8F1-CFFD53BF9131}"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EF7AB-DF6C-49E0-A8F1-CFFD53BF91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EF7AB-DF6C-49E0-A8F1-CFFD53BF91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EF7AB-DF6C-49E0-A8F1-CFFD53BF91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F7AB-DF6C-49E0-A8F1-CFFD53BF9131}"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782332-513C-4EE2-972A-E2883DCCD7AE}" type="datetimeFigureOut">
              <a:rPr lang="en-US" smtClean="0"/>
              <a:pPr/>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EF7AB-DF6C-49E0-A8F1-CFFD53BF9131}"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8782332-513C-4EE2-972A-E2883DCCD7AE}" type="datetimeFigureOut">
              <a:rPr lang="en-US" smtClean="0"/>
              <a:pPr/>
              <a:t>11/13/2012</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97EF7AB-DF6C-49E0-A8F1-CFFD53BF9131}"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poeticq.com/displayimage.php?album=32&amp;pos=0"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590800"/>
          </a:xfrm>
        </p:spPr>
        <p:txBody>
          <a:bodyPr>
            <a:normAutofit fontScale="90000"/>
          </a:bodyPr>
          <a:lstStyle/>
          <a:p>
            <a:pPr algn="ctr"/>
            <a:r>
              <a:rPr lang="en-US" b="0" dirty="0" smtClean="0">
                <a:latin typeface="Lucida Calligraphy" pitchFamily="66" charset="0"/>
              </a:rPr>
              <a:t/>
            </a:r>
            <a:br>
              <a:rPr lang="en-US" b="0" dirty="0" smtClean="0">
                <a:latin typeface="Lucida Calligraphy" pitchFamily="66" charset="0"/>
              </a:rPr>
            </a:br>
            <a:r>
              <a:rPr lang="en-US" b="0" dirty="0">
                <a:latin typeface="Lucida Calligraphy" pitchFamily="66" charset="0"/>
              </a:rPr>
              <a:t/>
            </a:r>
            <a:br>
              <a:rPr lang="en-US" b="0" dirty="0">
                <a:latin typeface="Lucida Calligraphy" pitchFamily="66" charset="0"/>
              </a:rPr>
            </a:br>
            <a:r>
              <a:rPr lang="en-US" b="0" dirty="0" smtClean="0">
                <a:latin typeface="Lucida Calligraphy" pitchFamily="66" charset="0"/>
              </a:rPr>
              <a:t/>
            </a:r>
            <a:br>
              <a:rPr lang="en-US" b="0" dirty="0" smtClean="0">
                <a:latin typeface="Lucida Calligraphy" pitchFamily="66" charset="0"/>
              </a:rPr>
            </a:br>
            <a:r>
              <a:rPr lang="en-US" b="0" dirty="0" smtClean="0">
                <a:latin typeface="Lucida Calligraphy" pitchFamily="66" charset="0"/>
              </a:rPr>
              <a:t/>
            </a:r>
            <a:br>
              <a:rPr lang="en-US" b="0" dirty="0" smtClean="0">
                <a:latin typeface="Lucida Calligraphy" pitchFamily="66" charset="0"/>
              </a:rPr>
            </a:br>
            <a:r>
              <a:rPr lang="en-US" b="0" dirty="0" smtClean="0">
                <a:latin typeface="Lucida Calligraphy" pitchFamily="66" charset="0"/>
              </a:rPr>
              <a:t/>
            </a:r>
            <a:br>
              <a:rPr lang="en-US" b="0" dirty="0" smtClean="0">
                <a:latin typeface="Lucida Calligraphy" pitchFamily="66" charset="0"/>
              </a:rPr>
            </a:br>
            <a:r>
              <a:rPr lang="en-US" dirty="0">
                <a:latin typeface="Lucida Calligraphy" pitchFamily="66" charset="0"/>
              </a:rPr>
              <a:t/>
            </a:r>
            <a:br>
              <a:rPr lang="en-US" dirty="0">
                <a:latin typeface="Lucida Calligraphy" pitchFamily="66" charset="0"/>
              </a:rPr>
            </a:br>
            <a:r>
              <a:rPr lang="en-US" dirty="0" smtClean="0">
                <a:latin typeface="Lucida Calligraphy" pitchFamily="66" charset="0"/>
              </a:rPr>
              <a:t/>
            </a:r>
            <a:br>
              <a:rPr lang="en-US" dirty="0" smtClean="0">
                <a:latin typeface="Lucida Calligraphy" pitchFamily="66" charset="0"/>
              </a:rPr>
            </a:br>
            <a:r>
              <a:rPr lang="en-US" b="1" dirty="0" smtClean="0">
                <a:latin typeface="Lucida Calligraphy" pitchFamily="66" charset="0"/>
              </a:rPr>
              <a:t>Writing and Well-being:</a:t>
            </a:r>
            <a:br>
              <a:rPr lang="en-US" b="1" dirty="0" smtClean="0">
                <a:latin typeface="Lucida Calligraphy" pitchFamily="66" charset="0"/>
              </a:rPr>
            </a:br>
            <a:r>
              <a:rPr lang="en-US" b="1" dirty="0" smtClean="0">
                <a:latin typeface="Lucida Calligraphy" pitchFamily="66" charset="0"/>
              </a:rPr>
              <a:t>Utilizing Journal Writing </a:t>
            </a:r>
            <a:br>
              <a:rPr lang="en-US" b="1" dirty="0" smtClean="0">
                <a:latin typeface="Lucida Calligraphy" pitchFamily="66" charset="0"/>
              </a:rPr>
            </a:br>
            <a:r>
              <a:rPr lang="en-US" b="1" dirty="0" smtClean="0">
                <a:latin typeface="Lucida Calligraphy" pitchFamily="66" charset="0"/>
              </a:rPr>
              <a:t>in Therapy</a:t>
            </a:r>
            <a:br>
              <a:rPr lang="en-US" b="1" dirty="0" smtClean="0">
                <a:latin typeface="Lucida Calligraphy" pitchFamily="66" charset="0"/>
              </a:rPr>
            </a:br>
            <a:endParaRPr lang="en-US" b="1" dirty="0">
              <a:latin typeface="Lucida Calligraphy" pitchFamily="66" charset="0"/>
            </a:endParaRPr>
          </a:p>
        </p:txBody>
      </p:sp>
      <p:sp>
        <p:nvSpPr>
          <p:cNvPr id="3" name="Subtitle 2"/>
          <p:cNvSpPr>
            <a:spLocks noGrp="1"/>
          </p:cNvSpPr>
          <p:nvPr>
            <p:ph type="subTitle" idx="1"/>
          </p:nvPr>
        </p:nvSpPr>
        <p:spPr>
          <a:xfrm>
            <a:off x="304800" y="4114800"/>
            <a:ext cx="8153400" cy="1600200"/>
          </a:xfrm>
        </p:spPr>
        <p:txBody>
          <a:bodyPr>
            <a:noAutofit/>
          </a:bodyPr>
          <a:lstStyle/>
          <a:p>
            <a:pPr algn="ctr"/>
            <a:r>
              <a:rPr lang="en-US" sz="2000" b="1" dirty="0" smtClean="0">
                <a:latin typeface="Papyrus" pitchFamily="66" charset="0"/>
              </a:rPr>
              <a:t>Esther W. Wright-Wilson, Ph.D., ABPP</a:t>
            </a:r>
          </a:p>
          <a:p>
            <a:r>
              <a:rPr lang="en-US" b="1" dirty="0">
                <a:latin typeface="Papyrus" pitchFamily="66" charset="0"/>
              </a:rPr>
              <a:t>Texas A&amp;M </a:t>
            </a:r>
            <a:r>
              <a:rPr lang="en-US" b="1" dirty="0" smtClean="0">
                <a:latin typeface="Papyrus" pitchFamily="66" charset="0"/>
              </a:rPr>
              <a:t> University, Student </a:t>
            </a:r>
            <a:r>
              <a:rPr lang="en-US" b="1" dirty="0">
                <a:latin typeface="Papyrus" pitchFamily="66" charset="0"/>
              </a:rPr>
              <a:t>Counseling </a:t>
            </a:r>
            <a:r>
              <a:rPr lang="en-US" b="1" dirty="0" smtClean="0">
                <a:latin typeface="Papyrus" pitchFamily="66" charset="0"/>
              </a:rPr>
              <a:t>Service</a:t>
            </a:r>
          </a:p>
          <a:p>
            <a:r>
              <a:rPr lang="en-US" b="1" dirty="0" smtClean="0">
                <a:latin typeface="Papyrus" pitchFamily="66" charset="0"/>
              </a:rPr>
              <a:t>7</a:t>
            </a:r>
            <a:r>
              <a:rPr lang="en-US" b="1" baseline="30000" dirty="0" smtClean="0">
                <a:latin typeface="Papyrus" pitchFamily="66" charset="0"/>
              </a:rPr>
              <a:t>th</a:t>
            </a:r>
            <a:r>
              <a:rPr lang="en-US" b="1" dirty="0" smtClean="0">
                <a:latin typeface="Papyrus" pitchFamily="66" charset="0"/>
              </a:rPr>
              <a:t> Annual HBCU Counseling Center Conference</a:t>
            </a:r>
            <a:endParaRPr lang="en-US" sz="2000" b="1" dirty="0">
              <a:latin typeface="Papyru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Combining the “Talking Cure” with the “Writing Cure.”</a:t>
            </a:r>
          </a:p>
          <a:p>
            <a:r>
              <a:rPr lang="en-US" dirty="0" smtClean="0"/>
              <a:t>Can </a:t>
            </a:r>
            <a:r>
              <a:rPr lang="en-US" dirty="0"/>
              <a:t>make the difference between spending some time </a:t>
            </a:r>
            <a:r>
              <a:rPr lang="en-US" dirty="0" smtClean="0"/>
              <a:t>in therapy and </a:t>
            </a:r>
            <a:r>
              <a:rPr lang="en-US" dirty="0"/>
              <a:t>truly </a:t>
            </a:r>
            <a:r>
              <a:rPr lang="en-US" i="1" dirty="0"/>
              <a:t>being</a:t>
            </a:r>
            <a:r>
              <a:rPr lang="en-US" dirty="0"/>
              <a:t> in therapy. </a:t>
            </a:r>
            <a:endParaRPr lang="en-US" dirty="0" smtClean="0"/>
          </a:p>
          <a:p>
            <a:r>
              <a:rPr lang="en-US" dirty="0" smtClean="0"/>
              <a:t>Enhances the therapeutic experience.</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Utilizing Journal Writing in Therapy</a:t>
            </a:r>
            <a:endParaRPr lang="en-US" b="1" dirty="0">
              <a:latin typeface="Lucida Calligraphy" pitchFamily="66" charset="0"/>
            </a:endParaRPr>
          </a:p>
        </p:txBody>
      </p:sp>
    </p:spTree>
    <p:extLst>
      <p:ext uri="{BB962C8B-B14F-4D97-AF65-F5344CB8AC3E}">
        <p14:creationId xmlns:p14="http://schemas.microsoft.com/office/powerpoint/2010/main" val="3805481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the start of session</a:t>
            </a:r>
          </a:p>
          <a:p>
            <a:r>
              <a:rPr lang="en-US" dirty="0" smtClean="0"/>
              <a:t>During the session</a:t>
            </a:r>
          </a:p>
          <a:p>
            <a:r>
              <a:rPr lang="en-US" dirty="0" smtClean="0"/>
              <a:t>At the end of session</a:t>
            </a:r>
          </a:p>
          <a:p>
            <a:r>
              <a:rPr lang="en-US" dirty="0" smtClean="0"/>
              <a:t>Between sessions</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Utilizing Journal Writing in Individual Counseling</a:t>
            </a:r>
            <a:endParaRPr lang="en-US" b="1" dirty="0">
              <a:latin typeface="Lucida Calligraphy" pitchFamily="66" charset="0"/>
            </a:endParaRPr>
          </a:p>
        </p:txBody>
      </p:sp>
    </p:spTree>
    <p:extLst>
      <p:ext uri="{BB962C8B-B14F-4D97-AF65-F5344CB8AC3E}">
        <p14:creationId xmlns:p14="http://schemas.microsoft.com/office/powerpoint/2010/main" val="424169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At the start of session</a:t>
            </a:r>
          </a:p>
          <a:p>
            <a:pPr marL="752793" lvl="2" indent="-171450">
              <a:buFontTx/>
              <a:buChar char="-"/>
            </a:pPr>
            <a:r>
              <a:rPr lang="en-US" dirty="0" smtClean="0"/>
              <a:t>To center or focus client. </a:t>
            </a:r>
          </a:p>
          <a:p>
            <a:pPr marL="752793" lvl="2" indent="-171450">
              <a:buFontTx/>
              <a:buChar char="-"/>
            </a:pPr>
            <a:r>
              <a:rPr lang="en-US" dirty="0" smtClean="0"/>
              <a:t>How do you want to use this session?  </a:t>
            </a:r>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Utilizing Journal Writing in </a:t>
            </a:r>
            <a:br>
              <a:rPr lang="en-US" b="1" dirty="0" smtClean="0">
                <a:latin typeface="Lucida Calligraphy" pitchFamily="66" charset="0"/>
              </a:rPr>
            </a:br>
            <a:r>
              <a:rPr lang="en-US" b="1" dirty="0" smtClean="0">
                <a:latin typeface="Lucida Calligraphy" pitchFamily="66" charset="0"/>
              </a:rPr>
              <a:t>Individual Counseling</a:t>
            </a:r>
            <a:endParaRPr lang="en-US" b="1" dirty="0">
              <a:latin typeface="Lucida Calligraphy" pitchFamily="66" charset="0"/>
            </a:endParaRPr>
          </a:p>
        </p:txBody>
      </p:sp>
    </p:spTree>
    <p:extLst>
      <p:ext uri="{BB962C8B-B14F-4D97-AF65-F5344CB8AC3E}">
        <p14:creationId xmlns:p14="http://schemas.microsoft.com/office/powerpoint/2010/main" val="1508654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2"/>
            <a:r>
              <a:rPr lang="en-US" sz="2200" b="1" dirty="0" smtClean="0"/>
              <a:t>During the session</a:t>
            </a:r>
          </a:p>
          <a:p>
            <a:pPr marL="1040130" lvl="3" indent="-171450">
              <a:buFontTx/>
              <a:buChar char="-"/>
            </a:pPr>
            <a:r>
              <a:rPr lang="en-US" sz="2200" dirty="0" smtClean="0"/>
              <a:t>Also to help client focus</a:t>
            </a:r>
          </a:p>
          <a:p>
            <a:pPr marL="1040130" lvl="3" indent="-171450">
              <a:buFontTx/>
              <a:buChar char="-"/>
            </a:pPr>
            <a:r>
              <a:rPr lang="en-US" sz="2200" dirty="0" smtClean="0"/>
              <a:t>To deepen the session  </a:t>
            </a:r>
          </a:p>
          <a:p>
            <a:pPr marL="1040130" lvl="3" indent="-171450">
              <a:buFontTx/>
              <a:buChar char="-"/>
            </a:pPr>
            <a:endParaRPr lang="en-US" sz="2200" dirty="0" smtClean="0"/>
          </a:p>
          <a:p>
            <a:pPr marL="752793" lvl="2" indent="-171450"/>
            <a:r>
              <a:rPr lang="en-US" sz="2200" b="1" dirty="0" smtClean="0"/>
              <a:t>Journal writing prompts that could deepen the session:  </a:t>
            </a:r>
            <a:r>
              <a:rPr lang="en-US" sz="2200" dirty="0" smtClean="0"/>
              <a:t> </a:t>
            </a:r>
          </a:p>
          <a:p>
            <a:pPr marL="1040130" lvl="3" indent="-171450">
              <a:buFontTx/>
              <a:buChar char="-"/>
            </a:pPr>
            <a:r>
              <a:rPr lang="en-US" sz="2200" dirty="0" smtClean="0"/>
              <a:t>Who am I? </a:t>
            </a:r>
          </a:p>
          <a:p>
            <a:pPr marL="1040130" lvl="3" indent="-171450">
              <a:buFontTx/>
              <a:buChar char="-"/>
            </a:pPr>
            <a:r>
              <a:rPr lang="en-US" sz="2200" dirty="0" smtClean="0"/>
              <a:t>Why am I here? </a:t>
            </a:r>
          </a:p>
          <a:p>
            <a:pPr marL="1040130" lvl="3" indent="-171450">
              <a:buFontTx/>
              <a:buChar char="-"/>
            </a:pPr>
            <a:r>
              <a:rPr lang="en-US" sz="2200" dirty="0" smtClean="0"/>
              <a:t>What do I want? </a:t>
            </a:r>
          </a:p>
          <a:p>
            <a:pPr marL="1040130" lvl="3" indent="-171450">
              <a:buFontTx/>
              <a:buChar char="-"/>
            </a:pPr>
            <a:r>
              <a:rPr lang="en-US" sz="2200" dirty="0" smtClean="0"/>
              <a:t>What’s really going on for me right now? </a:t>
            </a:r>
          </a:p>
          <a:p>
            <a:pPr marL="1040130" lvl="3" indent="-171450">
              <a:buFontTx/>
              <a:buChar char="-"/>
            </a:pPr>
            <a:r>
              <a:rPr lang="en-US" sz="2200" dirty="0" smtClean="0"/>
              <a:t>What do I feel now?</a:t>
            </a:r>
          </a:p>
          <a:p>
            <a:pPr lvl="1">
              <a:buNone/>
            </a:pPr>
            <a:endParaRPr lang="en-US" sz="1100" dirty="0" smtClean="0"/>
          </a:p>
          <a:p>
            <a:endParaRPr lang="en-US" b="1"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Utilizing Journal Writing in </a:t>
            </a:r>
            <a:br>
              <a:rPr lang="en-US" b="1" dirty="0" smtClean="0">
                <a:latin typeface="Lucida Calligraphy" pitchFamily="66" charset="0"/>
              </a:rPr>
            </a:br>
            <a:r>
              <a:rPr lang="en-US" b="1" dirty="0" smtClean="0">
                <a:latin typeface="Lucida Calligraphy" pitchFamily="66" charset="0"/>
              </a:rPr>
              <a:t>Individual Counseling</a:t>
            </a:r>
            <a:endParaRPr lang="en-US" b="1" i="1" dirty="0">
              <a:latin typeface="Lucida Calligraphy" pitchFamily="66" charset="0"/>
            </a:endParaRPr>
          </a:p>
        </p:txBody>
      </p:sp>
    </p:spTree>
    <p:extLst>
      <p:ext uri="{BB962C8B-B14F-4D97-AF65-F5344CB8AC3E}">
        <p14:creationId xmlns:p14="http://schemas.microsoft.com/office/powerpoint/2010/main" val="353336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At the end of session</a:t>
            </a:r>
          </a:p>
          <a:p>
            <a:pPr marL="171450" indent="-171450">
              <a:buNone/>
            </a:pPr>
            <a:r>
              <a:rPr lang="en-US" dirty="0" smtClean="0"/>
              <a:t>		- Reflect on what happened in the session. </a:t>
            </a:r>
          </a:p>
          <a:p>
            <a:pPr marL="171450" indent="-171450">
              <a:buNone/>
            </a:pPr>
            <a:r>
              <a:rPr lang="en-US" dirty="0" smtClean="0"/>
              <a:t>		- What am I taking away from today’s session? </a:t>
            </a:r>
          </a:p>
          <a:p>
            <a:pPr marL="171450" indent="-171450">
              <a:buNone/>
            </a:pPr>
            <a:r>
              <a:rPr lang="en-US" dirty="0" smtClean="0"/>
              <a:t>		- What can I do this week to continue the work  	  done today?</a:t>
            </a:r>
          </a:p>
          <a:p>
            <a:pPr marL="171450" indent="-171450">
              <a:buFontTx/>
              <a:buChar char="-"/>
            </a:pPr>
            <a:endParaRPr lang="en-US" dirty="0" smtClean="0"/>
          </a:p>
          <a:p>
            <a:pPr lvl="1">
              <a:buNone/>
            </a:pPr>
            <a:endParaRPr lang="en-US" sz="1100" dirty="0" smtClean="0"/>
          </a:p>
          <a:p>
            <a:endParaRPr lang="en-US" b="1"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Utilizing Journal Writing in </a:t>
            </a:r>
            <a:br>
              <a:rPr lang="en-US" b="1" dirty="0" smtClean="0">
                <a:latin typeface="Lucida Calligraphy" pitchFamily="66" charset="0"/>
              </a:rPr>
            </a:br>
            <a:r>
              <a:rPr lang="en-US" b="1" dirty="0" smtClean="0">
                <a:latin typeface="Lucida Calligraphy" pitchFamily="66" charset="0"/>
              </a:rPr>
              <a:t>Individual Counseling</a:t>
            </a:r>
            <a:endParaRPr lang="en-US" b="1" dirty="0">
              <a:latin typeface="Lucida Calligraphy" pitchFamily="66" charset="0"/>
            </a:endParaRPr>
          </a:p>
        </p:txBody>
      </p:sp>
    </p:spTree>
    <p:extLst>
      <p:ext uri="{BB962C8B-B14F-4D97-AF65-F5344CB8AC3E}">
        <p14:creationId xmlns:p14="http://schemas.microsoft.com/office/powerpoint/2010/main" val="1161118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Between sessions</a:t>
            </a:r>
          </a:p>
          <a:p>
            <a:pPr lvl="1">
              <a:buFontTx/>
              <a:buChar char="-"/>
            </a:pPr>
            <a:r>
              <a:rPr lang="en-US" dirty="0" smtClean="0"/>
              <a:t>What was covered in the last session.</a:t>
            </a:r>
          </a:p>
          <a:p>
            <a:pPr>
              <a:buNone/>
            </a:pPr>
            <a:r>
              <a:rPr lang="en-US" dirty="0" smtClean="0"/>
              <a:t>	-    What you'd like to discuss in the future.</a:t>
            </a:r>
          </a:p>
          <a:p>
            <a:pPr>
              <a:buNone/>
            </a:pPr>
            <a:r>
              <a:rPr lang="en-US" dirty="0" smtClean="0"/>
              <a:t>	-    What you're noticing about yourself this week.</a:t>
            </a:r>
          </a:p>
          <a:p>
            <a:pPr>
              <a:buNone/>
            </a:pPr>
            <a:r>
              <a:rPr lang="en-US" dirty="0" smtClean="0"/>
              <a:t>	-    How you feel about therapy and/or the therapist. </a:t>
            </a:r>
          </a:p>
          <a:p>
            <a:pPr>
              <a:buNone/>
            </a:pPr>
            <a:r>
              <a:rPr lang="en-US" dirty="0" smtClean="0"/>
              <a:t>	-    What you're feeling and thinking in the moment. </a:t>
            </a:r>
          </a:p>
          <a:p>
            <a:pPr>
              <a:buNone/>
            </a:pPr>
            <a:r>
              <a:rPr lang="en-US" dirty="0" smtClean="0"/>
              <a:t>	-    Your worries. Your blessings. Your goals. </a:t>
            </a:r>
          </a:p>
          <a:p>
            <a:pPr>
              <a:buNone/>
            </a:pPr>
            <a:r>
              <a:rPr lang="en-US" dirty="0" smtClean="0"/>
              <a:t>	-    Document your progress.</a:t>
            </a:r>
          </a:p>
          <a:p>
            <a:pPr>
              <a:buNone/>
            </a:pPr>
            <a:r>
              <a:rPr lang="en-US" dirty="0" smtClean="0"/>
              <a:t>	-    Explore what is keeping you stuck. </a:t>
            </a:r>
          </a:p>
          <a:p>
            <a:pPr lvl="1">
              <a:buNone/>
            </a:pPr>
            <a:endParaRPr lang="en-US" sz="1100" dirty="0" smtClean="0"/>
          </a:p>
          <a:p>
            <a:endParaRPr lang="en-US" b="1"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Utilizing Journal Writing in </a:t>
            </a:r>
            <a:br>
              <a:rPr lang="en-US" b="1" dirty="0" smtClean="0">
                <a:latin typeface="Lucida Calligraphy" pitchFamily="66" charset="0"/>
              </a:rPr>
            </a:br>
            <a:r>
              <a:rPr lang="en-US" b="1" dirty="0" smtClean="0">
                <a:latin typeface="Lucida Calligraphy" pitchFamily="66" charset="0"/>
              </a:rPr>
              <a:t>Individual Counseling</a:t>
            </a:r>
            <a:endParaRPr lang="en-US" b="1" dirty="0">
              <a:latin typeface="Lucida Calligraphy" pitchFamily="66" charset="0"/>
            </a:endParaRPr>
          </a:p>
        </p:txBody>
      </p:sp>
    </p:spTree>
    <p:extLst>
      <p:ext uri="{BB962C8B-B14F-4D97-AF65-F5344CB8AC3E}">
        <p14:creationId xmlns:p14="http://schemas.microsoft.com/office/powerpoint/2010/main" val="854045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77500" lnSpcReduction="20000"/>
          </a:bodyPr>
          <a:lstStyle/>
          <a:p>
            <a:r>
              <a:rPr lang="en-US" sz="2200" b="1" dirty="0" smtClean="0"/>
              <a:t>Warm ups at the beginning of session</a:t>
            </a:r>
            <a:endParaRPr lang="en-US" sz="2200" dirty="0" smtClean="0"/>
          </a:p>
          <a:p>
            <a:pPr lvl="1"/>
            <a:r>
              <a:rPr lang="en-US" b="1" dirty="0" smtClean="0"/>
              <a:t>Journal Writing Prompts:</a:t>
            </a:r>
          </a:p>
          <a:p>
            <a:pPr lvl="2">
              <a:buNone/>
            </a:pPr>
            <a:r>
              <a:rPr lang="en-US" dirty="0" smtClean="0"/>
              <a:t>-  Fears and expectations about group </a:t>
            </a:r>
          </a:p>
          <a:p>
            <a:pPr lvl="2">
              <a:buNone/>
            </a:pPr>
            <a:r>
              <a:rPr lang="en-US" dirty="0" smtClean="0"/>
              <a:t>-  What would you like to work on in group today?</a:t>
            </a:r>
          </a:p>
          <a:p>
            <a:pPr lvl="2">
              <a:buFontTx/>
              <a:buChar char="-"/>
            </a:pPr>
            <a:endParaRPr lang="en-US" dirty="0" smtClean="0"/>
          </a:p>
          <a:p>
            <a:r>
              <a:rPr lang="en-US" sz="2100" b="1" dirty="0" smtClean="0"/>
              <a:t>Assessment of group’s progress and the group process</a:t>
            </a:r>
          </a:p>
          <a:p>
            <a:pPr lvl="1"/>
            <a:r>
              <a:rPr lang="en-US" sz="2100" b="1" dirty="0" smtClean="0"/>
              <a:t>Journal Writing Prompts: </a:t>
            </a:r>
            <a:endParaRPr lang="en-US" sz="2100" dirty="0" smtClean="0"/>
          </a:p>
          <a:p>
            <a:pPr lvl="1">
              <a:buNone/>
            </a:pPr>
            <a:r>
              <a:rPr lang="en-US" sz="2000" dirty="0" smtClean="0"/>
              <a:t>	-  Are you getting what you need out of group?  If not, what can you do </a:t>
            </a:r>
          </a:p>
          <a:p>
            <a:pPr lvl="1">
              <a:buNone/>
            </a:pPr>
            <a:r>
              <a:rPr lang="en-US" sz="2000" dirty="0" smtClean="0"/>
              <a:t>	   differently and how can the group members be helpful to you</a:t>
            </a:r>
            <a:r>
              <a:rPr lang="en-US" dirty="0" smtClean="0"/>
              <a:t>?</a:t>
            </a:r>
          </a:p>
          <a:p>
            <a:pPr lvl="1">
              <a:buNone/>
            </a:pPr>
            <a:r>
              <a:rPr lang="en-US" dirty="0" smtClean="0"/>
              <a:t> </a:t>
            </a:r>
          </a:p>
          <a:p>
            <a:r>
              <a:rPr lang="en-US" b="1" dirty="0" smtClean="0"/>
              <a:t> </a:t>
            </a:r>
            <a:r>
              <a:rPr lang="en-US" sz="2100" b="1" dirty="0" smtClean="0"/>
              <a:t>Termination </a:t>
            </a:r>
          </a:p>
          <a:p>
            <a:pPr lvl="1"/>
            <a:r>
              <a:rPr lang="en-US" sz="2100" b="1" dirty="0" smtClean="0"/>
              <a:t>Journal Writing Prompts</a:t>
            </a:r>
          </a:p>
          <a:p>
            <a:pPr lvl="2">
              <a:buNone/>
            </a:pPr>
            <a:r>
              <a:rPr lang="en-US" dirty="0" smtClean="0"/>
              <a:t>-  What did you learn about yourself?</a:t>
            </a:r>
          </a:p>
          <a:p>
            <a:pPr lvl="2">
              <a:buNone/>
            </a:pPr>
            <a:r>
              <a:rPr lang="en-US" dirty="0" smtClean="0"/>
              <a:t>-  What new ways of relating did you engage?</a:t>
            </a:r>
          </a:p>
          <a:p>
            <a:pPr lvl="2">
              <a:buNone/>
            </a:pPr>
            <a:r>
              <a:rPr lang="en-US" dirty="0" smtClean="0"/>
              <a:t>-  What do you wish you did differently?</a:t>
            </a:r>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Utilizing Journal Writing in Group Counseling</a:t>
            </a:r>
            <a:endParaRPr lang="en-US" b="1" dirty="0">
              <a:latin typeface="Lucida Calligraphy" pitchFamily="66" charset="0"/>
            </a:endParaRPr>
          </a:p>
        </p:txBody>
      </p:sp>
    </p:spTree>
    <p:extLst>
      <p:ext uri="{BB962C8B-B14F-4D97-AF65-F5344CB8AC3E}">
        <p14:creationId xmlns:p14="http://schemas.microsoft.com/office/powerpoint/2010/main" val="3206275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“Prime the pump.”</a:t>
            </a:r>
          </a:p>
          <a:p>
            <a:r>
              <a:rPr lang="en-US" dirty="0" smtClean="0"/>
              <a:t>Mention any benefits of journal writing applicable to client’s concerns.</a:t>
            </a:r>
          </a:p>
          <a:p>
            <a:r>
              <a:rPr lang="en-US" dirty="0" smtClean="0"/>
              <a:t>Present it as a tool for continuing work done in session.</a:t>
            </a:r>
          </a:p>
          <a:p>
            <a:r>
              <a:rPr lang="en-US" dirty="0" smtClean="0"/>
              <a:t>“Muscle building” analogy.</a:t>
            </a:r>
          </a:p>
          <a:p>
            <a:endParaRPr lang="en-US" dirty="0"/>
          </a:p>
        </p:txBody>
      </p:sp>
      <p:sp>
        <p:nvSpPr>
          <p:cNvPr id="3" name="Title 2"/>
          <p:cNvSpPr>
            <a:spLocks noGrp="1"/>
          </p:cNvSpPr>
          <p:nvPr>
            <p:ph type="title"/>
          </p:nvPr>
        </p:nvSpPr>
        <p:spPr/>
        <p:txBody>
          <a:bodyPr>
            <a:normAutofit fontScale="90000"/>
          </a:bodyPr>
          <a:lstStyle/>
          <a:p>
            <a:r>
              <a:rPr lang="en-US" b="1" dirty="0" smtClean="0">
                <a:latin typeface="Lucida Calligraphy" pitchFamily="66" charset="0"/>
              </a:rPr>
              <a:t>Talking to Clients about Journal Writing </a:t>
            </a:r>
            <a:endParaRPr lang="en-US" b="1" dirty="0">
              <a:latin typeface="Lucida Calligraphy" pitchFamily="66" charset="0"/>
            </a:endParaRPr>
          </a:p>
        </p:txBody>
      </p:sp>
    </p:spTree>
    <p:extLst>
      <p:ext uri="{BB962C8B-B14F-4D97-AF65-F5344CB8AC3E}">
        <p14:creationId xmlns:p14="http://schemas.microsoft.com/office/powerpoint/2010/main" val="2835802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a:p>
            <a:endParaRPr lang="en-US" dirty="0"/>
          </a:p>
        </p:txBody>
      </p:sp>
      <p:sp>
        <p:nvSpPr>
          <p:cNvPr id="3" name="Title 2"/>
          <p:cNvSpPr>
            <a:spLocks noGrp="1"/>
          </p:cNvSpPr>
          <p:nvPr>
            <p:ph type="title"/>
          </p:nvPr>
        </p:nvSpPr>
        <p:spPr/>
        <p:txBody>
          <a:bodyPr/>
          <a:lstStyle/>
          <a:p>
            <a:endParaRPr lang="en-US"/>
          </a:p>
        </p:txBody>
      </p:sp>
      <p:pic>
        <p:nvPicPr>
          <p:cNvPr id="4" name="Picture 3" descr="http://rsrc.psychologytoday.com/files/imagecache/article-inline-half/blogs/369/2011/01/54589-4528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80962"/>
            <a:ext cx="3581400" cy="6696075"/>
          </a:xfrm>
          <a:prstGeom prst="rect">
            <a:avLst/>
          </a:prstGeom>
          <a:noFill/>
          <a:ln>
            <a:noFill/>
          </a:ln>
        </p:spPr>
      </p:pic>
    </p:spTree>
    <p:extLst>
      <p:ext uri="{BB962C8B-B14F-4D97-AF65-F5344CB8AC3E}">
        <p14:creationId xmlns:p14="http://schemas.microsoft.com/office/powerpoint/2010/main" val="1870788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1"/>
            <a:ext cx="8153400" cy="6370975"/>
          </a:xfrm>
          <a:prstGeom prst="rect">
            <a:avLst/>
          </a:prstGeom>
        </p:spPr>
        <p:txBody>
          <a:bodyPr wrap="square">
            <a:spAutoFit/>
          </a:bodyPr>
          <a:lstStyle/>
          <a:p>
            <a:r>
              <a:rPr lang="en-US" sz="4000" b="1" dirty="0" smtClean="0">
                <a:solidFill>
                  <a:schemeClr val="tx2">
                    <a:lumMod val="75000"/>
                  </a:schemeClr>
                </a:solidFill>
                <a:latin typeface="Papyrus" pitchFamily="66" charset="0"/>
              </a:rPr>
              <a:t>“Each of us holds at our core a deep desire to become ‘more of who we really are.’  Your  journal </a:t>
            </a:r>
            <a:r>
              <a:rPr lang="en-US" sz="4000" b="1" dirty="0">
                <a:solidFill>
                  <a:schemeClr val="tx2">
                    <a:lumMod val="75000"/>
                  </a:schemeClr>
                </a:solidFill>
                <a:latin typeface="Papyrus" pitchFamily="66" charset="0"/>
              </a:rPr>
              <a:t>will serve as a scribe throughout the journey of your life…. Your journal will serve as a chronicle of your growth, your hopes, your fears, your dreams, your ambitions, your sorrows, your serendipities</a:t>
            </a:r>
            <a:r>
              <a:rPr lang="en-US" sz="4000" b="1" dirty="0" smtClean="0">
                <a:solidFill>
                  <a:schemeClr val="tx2">
                    <a:lumMod val="75000"/>
                  </a:schemeClr>
                </a:solidFill>
                <a:latin typeface="Papyrus" pitchFamily="66" charset="0"/>
              </a:rPr>
              <a:t>.” </a:t>
            </a:r>
            <a:r>
              <a:rPr lang="en-US" sz="3200" b="1" dirty="0" smtClean="0">
                <a:solidFill>
                  <a:schemeClr val="tx2">
                    <a:lumMod val="75000"/>
                  </a:schemeClr>
                </a:solidFill>
                <a:latin typeface="Papyrus" pitchFamily="66" charset="0"/>
              </a:rPr>
              <a:t>- </a:t>
            </a:r>
            <a:r>
              <a:rPr lang="en-US" sz="2400" b="1" dirty="0" smtClean="0">
                <a:solidFill>
                  <a:schemeClr val="tx2">
                    <a:lumMod val="75000"/>
                  </a:schemeClr>
                </a:solidFill>
                <a:latin typeface="Tempus Sans ITC" pitchFamily="82" charset="0"/>
              </a:rPr>
              <a:t>Kathleen Adams</a:t>
            </a:r>
            <a:endParaRPr lang="en-US" sz="2400" b="1" dirty="0">
              <a:solidFill>
                <a:schemeClr val="tx2">
                  <a:lumMod val="75000"/>
                </a:schemeClr>
              </a:solidFill>
              <a:latin typeface="Tempus Sans ITC" pitchFamily="82" charset="0"/>
            </a:endParaRPr>
          </a:p>
          <a:p>
            <a:pPr algn="ctr"/>
            <a:endParaRPr lang="en-US" sz="4800" dirty="0">
              <a:latin typeface="Papyrus" pitchFamily="66" charset="0"/>
            </a:endParaRPr>
          </a:p>
        </p:txBody>
      </p:sp>
    </p:spTree>
    <p:extLst>
      <p:ext uri="{BB962C8B-B14F-4D97-AF65-F5344CB8AC3E}">
        <p14:creationId xmlns:p14="http://schemas.microsoft.com/office/powerpoint/2010/main" val="1117753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98720"/>
          </a:xfrm>
        </p:spPr>
        <p:txBody>
          <a:bodyPr>
            <a:normAutofit fontScale="92500" lnSpcReduction="10000"/>
          </a:bodyPr>
          <a:lstStyle/>
          <a:p>
            <a:pPr marL="0" indent="0" algn="ctr">
              <a:buNone/>
            </a:pPr>
            <a:r>
              <a:rPr lang="en-US" b="1" dirty="0" smtClean="0">
                <a:solidFill>
                  <a:schemeClr val="tx1"/>
                </a:solidFill>
              </a:rPr>
              <a:t>We </a:t>
            </a:r>
            <a:r>
              <a:rPr lang="en-US" b="1" dirty="0">
                <a:solidFill>
                  <a:schemeClr val="tx1"/>
                </a:solidFill>
              </a:rPr>
              <a:t>wear the mask that grins and lies, </a:t>
            </a:r>
            <a:br>
              <a:rPr lang="en-US" b="1" dirty="0">
                <a:solidFill>
                  <a:schemeClr val="tx1"/>
                </a:solidFill>
              </a:rPr>
            </a:br>
            <a:r>
              <a:rPr lang="en-US" b="1" dirty="0">
                <a:solidFill>
                  <a:schemeClr val="tx1"/>
                </a:solidFill>
              </a:rPr>
              <a:t>It hides our cheeks and shades our eyes,— </a:t>
            </a:r>
            <a:br>
              <a:rPr lang="en-US" b="1" dirty="0">
                <a:solidFill>
                  <a:schemeClr val="tx1"/>
                </a:solidFill>
              </a:rPr>
            </a:br>
            <a:r>
              <a:rPr lang="en-US" b="1" dirty="0">
                <a:solidFill>
                  <a:schemeClr val="tx1"/>
                </a:solidFill>
              </a:rPr>
              <a:t>This debt we pay to human guile; </a:t>
            </a:r>
            <a:br>
              <a:rPr lang="en-US" b="1" dirty="0">
                <a:solidFill>
                  <a:schemeClr val="tx1"/>
                </a:solidFill>
              </a:rPr>
            </a:br>
            <a:r>
              <a:rPr lang="en-US" b="1" dirty="0">
                <a:solidFill>
                  <a:schemeClr val="tx1"/>
                </a:solidFill>
              </a:rPr>
              <a:t>With torn and bleeding hearts we smile, </a:t>
            </a:r>
            <a:br>
              <a:rPr lang="en-US" b="1" dirty="0">
                <a:solidFill>
                  <a:schemeClr val="tx1"/>
                </a:solidFill>
              </a:rPr>
            </a:br>
            <a:r>
              <a:rPr lang="en-US" b="1" dirty="0">
                <a:solidFill>
                  <a:schemeClr val="tx1"/>
                </a:solidFill>
              </a:rPr>
              <a:t>And mouth with myriad subtleties. </a:t>
            </a:r>
          </a:p>
          <a:p>
            <a:pPr marL="0" indent="0" algn="ctr">
              <a:buNone/>
            </a:pPr>
            <a:r>
              <a:rPr lang="en-US" b="1" dirty="0">
                <a:solidFill>
                  <a:schemeClr val="tx1"/>
                </a:solidFill>
              </a:rPr>
              <a:t>Why should the world be over-wise, </a:t>
            </a:r>
            <a:br>
              <a:rPr lang="en-US" b="1" dirty="0">
                <a:solidFill>
                  <a:schemeClr val="tx1"/>
                </a:solidFill>
              </a:rPr>
            </a:br>
            <a:r>
              <a:rPr lang="en-US" b="1" dirty="0">
                <a:solidFill>
                  <a:schemeClr val="tx1"/>
                </a:solidFill>
              </a:rPr>
              <a:t>In counting all our tears and sighs? </a:t>
            </a:r>
            <a:br>
              <a:rPr lang="en-US" b="1" dirty="0">
                <a:solidFill>
                  <a:schemeClr val="tx1"/>
                </a:solidFill>
              </a:rPr>
            </a:br>
            <a:r>
              <a:rPr lang="en-US" b="1" dirty="0">
                <a:solidFill>
                  <a:schemeClr val="tx1"/>
                </a:solidFill>
              </a:rPr>
              <a:t>Nay, let them only see us, while </a:t>
            </a:r>
            <a:br>
              <a:rPr lang="en-US" b="1" dirty="0">
                <a:solidFill>
                  <a:schemeClr val="tx1"/>
                </a:solidFill>
              </a:rPr>
            </a:br>
            <a:r>
              <a:rPr lang="en-US" b="1" dirty="0">
                <a:solidFill>
                  <a:schemeClr val="tx1"/>
                </a:solidFill>
              </a:rPr>
              <a:t>We wear the mask. </a:t>
            </a:r>
          </a:p>
          <a:p>
            <a:pPr marL="0" indent="0" algn="ctr">
              <a:buNone/>
            </a:pPr>
            <a:r>
              <a:rPr lang="en-US" b="1" dirty="0">
                <a:solidFill>
                  <a:schemeClr val="tx1"/>
                </a:solidFill>
              </a:rPr>
              <a:t>We smile, but, O great Christ, our cries </a:t>
            </a:r>
            <a:br>
              <a:rPr lang="en-US" b="1" dirty="0">
                <a:solidFill>
                  <a:schemeClr val="tx1"/>
                </a:solidFill>
              </a:rPr>
            </a:br>
            <a:r>
              <a:rPr lang="en-US" b="1" dirty="0">
                <a:solidFill>
                  <a:schemeClr val="tx1"/>
                </a:solidFill>
              </a:rPr>
              <a:t>To thee from tortured souls arise. </a:t>
            </a:r>
            <a:br>
              <a:rPr lang="en-US" b="1" dirty="0">
                <a:solidFill>
                  <a:schemeClr val="tx1"/>
                </a:solidFill>
              </a:rPr>
            </a:br>
            <a:r>
              <a:rPr lang="en-US" b="1" dirty="0">
                <a:solidFill>
                  <a:schemeClr val="tx1"/>
                </a:solidFill>
              </a:rPr>
              <a:t>We sing, but oh the clay is vile </a:t>
            </a:r>
            <a:br>
              <a:rPr lang="en-US" b="1" dirty="0">
                <a:solidFill>
                  <a:schemeClr val="tx1"/>
                </a:solidFill>
              </a:rPr>
            </a:br>
            <a:r>
              <a:rPr lang="en-US" b="1" dirty="0">
                <a:solidFill>
                  <a:schemeClr val="tx1"/>
                </a:solidFill>
              </a:rPr>
              <a:t>Beneath our feet, and long the mile; </a:t>
            </a:r>
            <a:br>
              <a:rPr lang="en-US" b="1" dirty="0">
                <a:solidFill>
                  <a:schemeClr val="tx1"/>
                </a:solidFill>
              </a:rPr>
            </a:br>
            <a:r>
              <a:rPr lang="en-US" b="1" dirty="0">
                <a:solidFill>
                  <a:schemeClr val="tx1"/>
                </a:solidFill>
              </a:rPr>
              <a:t>But let the world dream otherwise, </a:t>
            </a:r>
            <a:br>
              <a:rPr lang="en-US" b="1" dirty="0">
                <a:solidFill>
                  <a:schemeClr val="tx1"/>
                </a:solidFill>
              </a:rPr>
            </a:br>
            <a:r>
              <a:rPr lang="en-US" b="1" dirty="0">
                <a:solidFill>
                  <a:schemeClr val="tx1"/>
                </a:solidFill>
              </a:rPr>
              <a:t>We wear the mask! </a:t>
            </a:r>
          </a:p>
          <a:p>
            <a:endParaRPr lang="en-US" dirty="0"/>
          </a:p>
          <a:p>
            <a:endParaRPr lang="en-US" dirty="0"/>
          </a:p>
        </p:txBody>
      </p:sp>
      <p:sp>
        <p:nvSpPr>
          <p:cNvPr id="2" name="Title 1"/>
          <p:cNvSpPr>
            <a:spLocks noGrp="1"/>
          </p:cNvSpPr>
          <p:nvPr>
            <p:ph type="title"/>
          </p:nvPr>
        </p:nvSpPr>
        <p:spPr>
          <a:xfrm>
            <a:off x="457200" y="338328"/>
            <a:ext cx="8229600" cy="1033272"/>
          </a:xfrm>
        </p:spPr>
        <p:txBody>
          <a:bodyPr>
            <a:normAutofit/>
          </a:bodyPr>
          <a:lstStyle/>
          <a:p>
            <a:r>
              <a:rPr lang="en-US" sz="4000" b="1" dirty="0">
                <a:solidFill>
                  <a:schemeClr val="tx1"/>
                </a:solidFill>
              </a:rPr>
              <a:t>We </a:t>
            </a:r>
            <a:r>
              <a:rPr lang="en-US" sz="4000" b="1" dirty="0" smtClean="0">
                <a:solidFill>
                  <a:schemeClr val="tx1"/>
                </a:solidFill>
              </a:rPr>
              <a:t>Wear </a:t>
            </a:r>
            <a:r>
              <a:rPr lang="en-US" sz="4000" b="1" dirty="0">
                <a:solidFill>
                  <a:schemeClr val="tx1"/>
                </a:solidFill>
              </a:rPr>
              <a:t>the </a:t>
            </a:r>
            <a:r>
              <a:rPr lang="en-US" sz="4000" b="1" dirty="0" smtClean="0">
                <a:solidFill>
                  <a:schemeClr val="tx1"/>
                </a:solidFill>
              </a:rPr>
              <a:t>Mask  </a:t>
            </a:r>
            <a:br>
              <a:rPr lang="en-US" sz="4000" b="1" dirty="0" smtClean="0">
                <a:solidFill>
                  <a:schemeClr val="tx1"/>
                </a:solidFill>
              </a:rPr>
            </a:br>
            <a:r>
              <a:rPr lang="en-US" sz="1800" b="1" dirty="0" smtClean="0">
                <a:solidFill>
                  <a:schemeClr val="tx1"/>
                </a:solidFill>
              </a:rPr>
              <a:t> - </a:t>
            </a:r>
            <a:r>
              <a:rPr lang="en-US" sz="1600" dirty="0">
                <a:solidFill>
                  <a:schemeClr val="tx1"/>
                </a:solidFill>
              </a:rPr>
              <a:t>Paul Laurence Dunbar (1872-1906)</a:t>
            </a:r>
            <a:endParaRPr lang="en-US" sz="1800" dirty="0">
              <a:solidFill>
                <a:schemeClr val="tx1"/>
              </a:solidFill>
              <a:latin typeface="Lucida Calligraphy" pitchFamily="66" charset="0"/>
            </a:endParaRPr>
          </a:p>
        </p:txBody>
      </p:sp>
    </p:spTree>
    <p:extLst>
      <p:ext uri="{BB962C8B-B14F-4D97-AF65-F5344CB8AC3E}">
        <p14:creationId xmlns:p14="http://schemas.microsoft.com/office/powerpoint/2010/main" val="180988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1"/>
            <a:ext cx="8153400" cy="4524315"/>
          </a:xfrm>
          <a:prstGeom prst="rect">
            <a:avLst/>
          </a:prstGeom>
        </p:spPr>
        <p:txBody>
          <a:bodyPr wrap="square">
            <a:spAutoFit/>
          </a:bodyPr>
          <a:lstStyle/>
          <a:p>
            <a:pPr algn="ctr"/>
            <a:r>
              <a:rPr lang="en-US" sz="4800" b="1" dirty="0" smtClean="0">
                <a:solidFill>
                  <a:schemeClr val="tx2">
                    <a:lumMod val="75000"/>
                  </a:schemeClr>
                </a:solidFill>
                <a:latin typeface="Papyrus" pitchFamily="66" charset="0"/>
              </a:rPr>
              <a:t>We cannot change our memories, but we can change their meaning and the power they have over us.</a:t>
            </a:r>
          </a:p>
          <a:p>
            <a:pPr algn="ctr"/>
            <a:endParaRPr lang="en-US" sz="2400" dirty="0" smtClean="0">
              <a:solidFill>
                <a:schemeClr val="tx2">
                  <a:lumMod val="75000"/>
                </a:schemeClr>
              </a:solidFill>
              <a:latin typeface="Papyrus" pitchFamily="66" charset="0"/>
            </a:endParaRPr>
          </a:p>
          <a:p>
            <a:pPr algn="ctr"/>
            <a:r>
              <a:rPr lang="en-US" sz="2400" dirty="0" smtClean="0">
                <a:solidFill>
                  <a:schemeClr val="tx2">
                    <a:lumMod val="75000"/>
                  </a:schemeClr>
                </a:solidFill>
                <a:latin typeface="Papyrus" pitchFamily="66" charset="0"/>
              </a:rPr>
              <a:t>- </a:t>
            </a:r>
            <a:r>
              <a:rPr lang="en-US" sz="2400" dirty="0">
                <a:solidFill>
                  <a:schemeClr val="tx2">
                    <a:lumMod val="75000"/>
                  </a:schemeClr>
                </a:solidFill>
                <a:latin typeface="Tempus Sans ITC" pitchFamily="82" charset="0"/>
              </a:rPr>
              <a:t>David </a:t>
            </a:r>
            <a:r>
              <a:rPr lang="en-US" sz="2400" dirty="0" err="1">
                <a:solidFill>
                  <a:schemeClr val="tx2">
                    <a:lumMod val="75000"/>
                  </a:schemeClr>
                </a:solidFill>
                <a:latin typeface="Tempus Sans ITC" pitchFamily="82" charset="0"/>
              </a:rPr>
              <a:t>Seamans</a:t>
            </a:r>
            <a:endParaRPr lang="en-US" sz="2400" dirty="0">
              <a:solidFill>
                <a:schemeClr val="tx2">
                  <a:lumMod val="75000"/>
                </a:schemeClr>
              </a:solidFill>
              <a:latin typeface="Tempus Sans ITC" pitchFamily="82" charset="0"/>
            </a:endParaRPr>
          </a:p>
          <a:p>
            <a:pPr algn="ctr"/>
            <a:endParaRPr lang="en-US" sz="4800" dirty="0">
              <a:latin typeface="Papyrus" pitchFamily="66" charset="0"/>
            </a:endParaRPr>
          </a:p>
        </p:txBody>
      </p:sp>
    </p:spTree>
    <p:extLst>
      <p:ext uri="{BB962C8B-B14F-4D97-AF65-F5344CB8AC3E}">
        <p14:creationId xmlns:p14="http://schemas.microsoft.com/office/powerpoint/2010/main" val="3081084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sz="2800" dirty="0" smtClean="0"/>
              <a:t>Sentence Stems</a:t>
            </a:r>
          </a:p>
          <a:p>
            <a:pPr lvl="0"/>
            <a:r>
              <a:rPr lang="en-US" sz="2800" dirty="0" smtClean="0"/>
              <a:t>Five Minute Sprint </a:t>
            </a:r>
          </a:p>
          <a:p>
            <a:pPr lvl="0"/>
            <a:r>
              <a:rPr lang="en-US" sz="2800" dirty="0" smtClean="0"/>
              <a:t>Inventory</a:t>
            </a:r>
          </a:p>
          <a:p>
            <a:pPr lvl="0"/>
            <a:r>
              <a:rPr lang="en-US" sz="2800" dirty="0" smtClean="0"/>
              <a:t>Lists of 100</a:t>
            </a:r>
          </a:p>
          <a:p>
            <a:pPr lvl="0"/>
            <a:r>
              <a:rPr lang="en-US" sz="2800" dirty="0" err="1" smtClean="0"/>
              <a:t>AlphaPoems</a:t>
            </a:r>
            <a:endParaRPr lang="en-US" sz="2800" dirty="0" smtClean="0"/>
          </a:p>
          <a:p>
            <a:pPr lvl="0"/>
            <a:r>
              <a:rPr lang="en-US" sz="2800" dirty="0" smtClean="0"/>
              <a:t>Springboards</a:t>
            </a:r>
          </a:p>
          <a:p>
            <a:pPr lvl="0"/>
            <a:r>
              <a:rPr lang="en-US" sz="2800" dirty="0" smtClean="0"/>
              <a:t>Free Writing</a:t>
            </a:r>
          </a:p>
          <a:p>
            <a:endParaRPr lang="en-US" dirty="0"/>
          </a:p>
        </p:txBody>
      </p:sp>
      <p:sp>
        <p:nvSpPr>
          <p:cNvPr id="2" name="Title 1"/>
          <p:cNvSpPr>
            <a:spLocks noGrp="1"/>
          </p:cNvSpPr>
          <p:nvPr>
            <p:ph type="title"/>
          </p:nvPr>
        </p:nvSpPr>
        <p:spPr>
          <a:xfrm>
            <a:off x="457200" y="304800"/>
            <a:ext cx="8153400" cy="1542288"/>
          </a:xfrm>
        </p:spPr>
        <p:txBody>
          <a:bodyPr>
            <a:normAutofit/>
          </a:bodyPr>
          <a:lstStyle/>
          <a:p>
            <a:r>
              <a:rPr lang="en-US" sz="4400" b="1" dirty="0" smtClean="0">
                <a:solidFill>
                  <a:schemeClr val="bg1"/>
                </a:solidFill>
                <a:latin typeface="Lucida Calligraphy" pitchFamily="66" charset="0"/>
              </a:rPr>
              <a:t>Journal Writing Techniques</a:t>
            </a:r>
            <a:endParaRPr lang="en-US"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chemeClr val="bg1"/>
                </a:solidFill>
                <a:latin typeface="Lucida Calligraphy" pitchFamily="66" charset="0"/>
              </a:rPr>
              <a:t>Sentence Stems</a:t>
            </a:r>
            <a:endParaRPr lang="en-US" sz="5400" dirty="0">
              <a:solidFill>
                <a:schemeClr val="bg1"/>
              </a:solidFill>
              <a:latin typeface="Lucida Calligraphy" pitchFamily="66" charset="0"/>
            </a:endParaRPr>
          </a:p>
        </p:txBody>
      </p:sp>
      <p:sp>
        <p:nvSpPr>
          <p:cNvPr id="4" name="Content Placeholder 3"/>
          <p:cNvSpPr>
            <a:spLocks noGrp="1"/>
          </p:cNvSpPr>
          <p:nvPr>
            <p:ph sz="quarter" idx="13"/>
          </p:nvPr>
        </p:nvSpPr>
        <p:spPr>
          <a:xfrm>
            <a:off x="457200" y="1905000"/>
            <a:ext cx="2209800" cy="4449925"/>
          </a:xfrm>
        </p:spPr>
        <p:txBody>
          <a:bodyPr/>
          <a:lstStyle/>
          <a:p>
            <a:endParaRPr lang="en-US" dirty="0"/>
          </a:p>
        </p:txBody>
      </p:sp>
      <p:sp>
        <p:nvSpPr>
          <p:cNvPr id="6" name="Content Placeholder 5"/>
          <p:cNvSpPr>
            <a:spLocks noGrp="1"/>
          </p:cNvSpPr>
          <p:nvPr>
            <p:ph sz="quarter" idx="14"/>
          </p:nvPr>
        </p:nvSpPr>
        <p:spPr>
          <a:xfrm>
            <a:off x="2971800" y="1905000"/>
            <a:ext cx="5715000" cy="4449925"/>
          </a:xfrm>
        </p:spPr>
        <p:txBody>
          <a:bodyPr/>
          <a:lstStyle/>
          <a:p>
            <a:r>
              <a:rPr lang="en-US" dirty="0"/>
              <a:t>A sentence completion process.</a:t>
            </a:r>
          </a:p>
          <a:p>
            <a:pPr>
              <a:buNone/>
            </a:pPr>
            <a:endParaRPr lang="en-US" dirty="0"/>
          </a:p>
          <a:p>
            <a:r>
              <a:rPr lang="en-US" dirty="0"/>
              <a:t>Fill in the blank with a word or phrase</a:t>
            </a:r>
          </a:p>
          <a:p>
            <a:endParaRPr lang="en-US" dirty="0"/>
          </a:p>
        </p:txBody>
      </p:sp>
      <p:pic>
        <p:nvPicPr>
          <p:cNvPr id="7" name="il_fi" descr="http://missouriplants.com/Yellowalt/Solidago_radula_stem.jpg"/>
          <p:cNvPicPr/>
          <p:nvPr/>
        </p:nvPicPr>
        <p:blipFill>
          <a:blip r:embed="rId3" cstate="print"/>
          <a:srcRect/>
          <a:stretch>
            <a:fillRect/>
          </a:stretch>
        </p:blipFill>
        <p:spPr bwMode="auto">
          <a:xfrm>
            <a:off x="533400" y="1905000"/>
            <a:ext cx="2057400" cy="4478657"/>
          </a:xfrm>
          <a:prstGeom prst="rect">
            <a:avLst/>
          </a:prstGeom>
          <a:noFill/>
          <a:ln w="9525">
            <a:noFill/>
            <a:miter lim="800000"/>
            <a:headEnd/>
            <a:tailEnd/>
          </a:ln>
        </p:spPr>
      </p:pic>
      <p:sp>
        <p:nvSpPr>
          <p:cNvPr id="3" name="Rectangle 2"/>
          <p:cNvSpPr/>
          <p:nvPr/>
        </p:nvSpPr>
        <p:spPr>
          <a:xfrm flipH="1">
            <a:off x="1447800" y="2362201"/>
            <a:ext cx="114300" cy="3539430"/>
          </a:xfrm>
          <a:prstGeom prst="rect">
            <a:avLst/>
          </a:prstGeom>
        </p:spPr>
        <p:txBody>
          <a:bodyPr wrap="square">
            <a:spAutoFit/>
          </a:bodyPr>
          <a:lstStyle/>
          <a:p>
            <a:r>
              <a:rPr lang="fr-FR" sz="1600" dirty="0"/>
              <a:t>Sent</a:t>
            </a:r>
          </a:p>
          <a:p>
            <a:r>
              <a:rPr lang="fr-FR" sz="1600" dirty="0" err="1"/>
              <a:t>ence</a:t>
            </a:r>
            <a:endParaRPr lang="fr-FR" sz="1600" dirty="0"/>
          </a:p>
          <a:p>
            <a:endParaRPr lang="fr-FR" sz="1600" dirty="0"/>
          </a:p>
          <a:p>
            <a:r>
              <a:rPr lang="fr-FR" sz="1600" dirty="0"/>
              <a:t>S</a:t>
            </a:r>
          </a:p>
          <a:p>
            <a:r>
              <a:rPr lang="fr-FR" sz="1600" dirty="0"/>
              <a:t>t</a:t>
            </a:r>
          </a:p>
          <a:p>
            <a:r>
              <a:rPr lang="fr-FR" sz="1600" dirty="0" smtClean="0"/>
              <a:t>e</a:t>
            </a:r>
            <a:endParaRPr lang="fr-FR" sz="1600" dirty="0"/>
          </a:p>
          <a:p>
            <a:r>
              <a:rPr lang="fr-FR" sz="1600" dirty="0"/>
              <a:t>ms</a:t>
            </a:r>
          </a:p>
        </p:txBody>
      </p:sp>
    </p:spTree>
    <p:extLst>
      <p:ext uri="{BB962C8B-B14F-4D97-AF65-F5344CB8AC3E}">
        <p14:creationId xmlns:p14="http://schemas.microsoft.com/office/powerpoint/2010/main" val="1169809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timed writing process designed to bring focus and intensity in short bursts.  </a:t>
            </a:r>
          </a:p>
          <a:p>
            <a:pPr>
              <a:buNone/>
            </a:pPr>
            <a:endParaRPr lang="en-US" dirty="0" smtClean="0"/>
          </a:p>
          <a:p>
            <a:r>
              <a:rPr lang="en-US" dirty="0" smtClean="0"/>
              <a:t>Writing  Sprints at regular intervals on the same subject allows tracking of feelings, projects, issues over time.</a:t>
            </a:r>
          </a:p>
          <a:p>
            <a:endParaRPr lang="en-US" dirty="0"/>
          </a:p>
          <a:p>
            <a:r>
              <a:rPr lang="en-US" dirty="0"/>
              <a:t>Can be enhanced with a Reflective/Feedback </a:t>
            </a:r>
            <a:r>
              <a:rPr lang="en-US" dirty="0" smtClean="0"/>
              <a:t>Write. </a:t>
            </a:r>
          </a:p>
          <a:p>
            <a:endParaRPr lang="en-US" dirty="0"/>
          </a:p>
          <a:p>
            <a:endParaRPr lang="en-US" dirty="0"/>
          </a:p>
        </p:txBody>
      </p:sp>
      <p:sp>
        <p:nvSpPr>
          <p:cNvPr id="2" name="Title 1"/>
          <p:cNvSpPr>
            <a:spLocks noGrp="1"/>
          </p:cNvSpPr>
          <p:nvPr>
            <p:ph type="title"/>
          </p:nvPr>
        </p:nvSpPr>
        <p:spPr/>
        <p:txBody>
          <a:bodyPr/>
          <a:lstStyle/>
          <a:p>
            <a:r>
              <a:rPr lang="en-US" b="1" dirty="0" smtClean="0">
                <a:solidFill>
                  <a:schemeClr val="bg1"/>
                </a:solidFill>
                <a:latin typeface="Lucida Calligraphy" pitchFamily="66" charset="0"/>
              </a:rPr>
              <a:t>Five-Minute Sprint</a:t>
            </a:r>
            <a:endParaRPr lang="en-US" b="1"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Taking inventory of a question, problem, issue, stuck place, etc. to build a bridge from “where I am” to “where I want to be”</a:t>
            </a:r>
          </a:p>
          <a:p>
            <a:endParaRPr lang="en-US" dirty="0" smtClean="0"/>
          </a:p>
          <a:p>
            <a:r>
              <a:rPr lang="en-US" dirty="0" smtClean="0"/>
              <a:t>Areas to inventory might include health, family, finances, relationships, habits, etc.</a:t>
            </a:r>
            <a:endParaRPr lang="en-US" dirty="0"/>
          </a:p>
        </p:txBody>
      </p:sp>
      <p:sp>
        <p:nvSpPr>
          <p:cNvPr id="2" name="Title 1"/>
          <p:cNvSpPr>
            <a:spLocks noGrp="1"/>
          </p:cNvSpPr>
          <p:nvPr>
            <p:ph type="title"/>
          </p:nvPr>
        </p:nvSpPr>
        <p:spPr/>
        <p:txBody>
          <a:bodyPr/>
          <a:lstStyle/>
          <a:p>
            <a:r>
              <a:rPr lang="en-US" b="1" dirty="0" smtClean="0">
                <a:solidFill>
                  <a:schemeClr val="bg1"/>
                </a:solidFill>
                <a:latin typeface="Lucida Calligraphy" pitchFamily="66" charset="0"/>
              </a:rPr>
              <a:t>Inventory</a:t>
            </a:r>
            <a:endParaRPr lang="en-US" b="1"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81200"/>
            <a:ext cx="7408333" cy="4144963"/>
          </a:xfrm>
        </p:spPr>
        <p:txBody>
          <a:bodyPr>
            <a:noAutofit/>
          </a:bodyPr>
          <a:lstStyle/>
          <a:p>
            <a:r>
              <a:rPr lang="en-US" sz="2600" dirty="0" smtClean="0"/>
              <a:t>Where am I now?</a:t>
            </a:r>
          </a:p>
          <a:p>
            <a:endParaRPr lang="en-US" dirty="0" smtClean="0"/>
          </a:p>
          <a:p>
            <a:r>
              <a:rPr lang="en-US" sz="2600" dirty="0" smtClean="0"/>
              <a:t>Where do I want to be?</a:t>
            </a:r>
          </a:p>
          <a:p>
            <a:endParaRPr lang="en-US" dirty="0" smtClean="0"/>
          </a:p>
          <a:p>
            <a:r>
              <a:rPr lang="en-US" sz="2600" dirty="0" smtClean="0"/>
              <a:t>When do I want to be there?</a:t>
            </a:r>
          </a:p>
          <a:p>
            <a:endParaRPr lang="en-US" dirty="0" smtClean="0"/>
          </a:p>
          <a:p>
            <a:r>
              <a:rPr lang="en-US" sz="2600" dirty="0" smtClean="0"/>
              <a:t>What are the action steps to get there?</a:t>
            </a:r>
          </a:p>
          <a:p>
            <a:pPr>
              <a:buNone/>
            </a:pPr>
            <a:endParaRPr lang="en-US" dirty="0" smtClean="0"/>
          </a:p>
          <a:p>
            <a:r>
              <a:rPr lang="en-US" sz="2600" dirty="0" smtClean="0"/>
              <a:t>What is my first action step?</a:t>
            </a:r>
            <a:endParaRPr lang="en-US" sz="2600" dirty="0"/>
          </a:p>
        </p:txBody>
      </p:sp>
      <p:sp>
        <p:nvSpPr>
          <p:cNvPr id="2" name="Title 1"/>
          <p:cNvSpPr>
            <a:spLocks noGrp="1"/>
          </p:cNvSpPr>
          <p:nvPr>
            <p:ph type="title"/>
          </p:nvPr>
        </p:nvSpPr>
        <p:spPr/>
        <p:txBody>
          <a:bodyPr>
            <a:normAutofit/>
          </a:bodyPr>
          <a:lstStyle/>
          <a:p>
            <a:r>
              <a:rPr lang="en-US" b="1" dirty="0" smtClean="0">
                <a:solidFill>
                  <a:schemeClr val="bg1"/>
                </a:solidFill>
                <a:latin typeface="Lucida Calligraphy" pitchFamily="66" charset="0"/>
              </a:rPr>
              <a:t>Inventory Questions</a:t>
            </a:r>
            <a:endParaRPr lang="en-US" b="1"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389120"/>
          </a:xfrm>
        </p:spPr>
        <p:txBody>
          <a:bodyPr>
            <a:normAutofit fontScale="47500" lnSpcReduction="20000"/>
          </a:bodyPr>
          <a:lstStyle/>
          <a:p>
            <a:r>
              <a:rPr lang="en-US" sz="5400" dirty="0"/>
              <a:t>Clarifying thoughts</a:t>
            </a:r>
          </a:p>
          <a:p>
            <a:endParaRPr lang="en-US" sz="5400" dirty="0"/>
          </a:p>
          <a:p>
            <a:r>
              <a:rPr lang="en-US" sz="5400" dirty="0"/>
              <a:t>Identifying patterns or problems</a:t>
            </a:r>
          </a:p>
          <a:p>
            <a:endParaRPr lang="en-US" sz="5400" dirty="0"/>
          </a:p>
          <a:p>
            <a:r>
              <a:rPr lang="en-US" sz="5400" dirty="0"/>
              <a:t>Brainstorming solutions</a:t>
            </a:r>
          </a:p>
          <a:p>
            <a:endParaRPr lang="en-US" sz="5400" dirty="0"/>
          </a:p>
          <a:p>
            <a:r>
              <a:rPr lang="en-US" sz="5400" dirty="0"/>
              <a:t>Getting below the surface</a:t>
            </a:r>
          </a:p>
          <a:p>
            <a:endParaRPr lang="en-US" sz="5400" dirty="0"/>
          </a:p>
          <a:p>
            <a:r>
              <a:rPr lang="en-US" sz="5400" dirty="0"/>
              <a:t>Gathering a lot of information quickly</a:t>
            </a:r>
          </a:p>
          <a:p>
            <a:pPr>
              <a:buNone/>
            </a:pPr>
            <a:endParaRPr lang="en-US" sz="5400" dirty="0"/>
          </a:p>
          <a:p>
            <a:r>
              <a:rPr lang="en-US" sz="5400" dirty="0"/>
              <a:t>Focusing attention on what’s really going on </a:t>
            </a:r>
          </a:p>
          <a:p>
            <a:pPr>
              <a:buNone/>
            </a:pPr>
            <a:endParaRPr lang="en-US" sz="5400" dirty="0" smtClean="0">
              <a:solidFill>
                <a:srgbClr val="663300"/>
              </a:solidFill>
            </a:endParaRPr>
          </a:p>
        </p:txBody>
      </p:sp>
      <p:sp>
        <p:nvSpPr>
          <p:cNvPr id="2" name="Title 1"/>
          <p:cNvSpPr>
            <a:spLocks noGrp="1"/>
          </p:cNvSpPr>
          <p:nvPr>
            <p:ph type="title"/>
          </p:nvPr>
        </p:nvSpPr>
        <p:spPr/>
        <p:txBody>
          <a:bodyPr/>
          <a:lstStyle/>
          <a:p>
            <a:pPr algn="ctr"/>
            <a:r>
              <a:rPr lang="en-US" b="1" dirty="0" smtClean="0">
                <a:solidFill>
                  <a:schemeClr val="bg1"/>
                </a:solidFill>
                <a:latin typeface="Lucida Calligraphy" pitchFamily="66" charset="0"/>
              </a:rPr>
              <a:t>Lists of 100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Write the alphabet, A-Z, or any other collection of letters, vertically down the page. </a:t>
            </a:r>
          </a:p>
          <a:p>
            <a:endParaRPr lang="en-US" dirty="0" smtClean="0"/>
          </a:p>
          <a:p>
            <a:r>
              <a:rPr lang="en-US" dirty="0" smtClean="0"/>
              <a:t>Next, write a poem in which each successive line begins with the next letter.</a:t>
            </a:r>
          </a:p>
          <a:p>
            <a:endParaRPr lang="en-US" dirty="0" smtClean="0"/>
          </a:p>
          <a:p>
            <a:r>
              <a:rPr lang="en-US" dirty="0" smtClean="0"/>
              <a:t>Offers a structured and fun way to write poetry with a high predictability of success.</a:t>
            </a:r>
          </a:p>
          <a:p>
            <a:pPr>
              <a:buNone/>
            </a:pPr>
            <a:endParaRPr lang="en-US" dirty="0" smtClean="0"/>
          </a:p>
          <a:p>
            <a:r>
              <a:rPr lang="en-US" dirty="0" err="1" smtClean="0"/>
              <a:t>Xceptable</a:t>
            </a:r>
            <a:r>
              <a:rPr lang="en-US" dirty="0" smtClean="0"/>
              <a:t> to use </a:t>
            </a:r>
            <a:r>
              <a:rPr lang="en-US" dirty="0" err="1" smtClean="0"/>
              <a:t>Xceptions</a:t>
            </a:r>
            <a:r>
              <a:rPr lang="en-US" dirty="0" smtClean="0"/>
              <a:t> for </a:t>
            </a:r>
            <a:r>
              <a:rPr lang="en-US" dirty="0" err="1" smtClean="0"/>
              <a:t>Xtra</a:t>
            </a:r>
            <a:r>
              <a:rPr lang="en-US" dirty="0" smtClean="0"/>
              <a:t>-hard letters. </a:t>
            </a:r>
            <a:r>
              <a:rPr lang="en-US" dirty="0" smtClean="0">
                <a:sym typeface="Wingdings" pitchFamily="2" charset="2"/>
              </a:rPr>
              <a:t></a:t>
            </a:r>
            <a:endParaRPr lang="en-US" dirty="0"/>
          </a:p>
        </p:txBody>
      </p:sp>
      <p:sp>
        <p:nvSpPr>
          <p:cNvPr id="2" name="Title 1"/>
          <p:cNvSpPr>
            <a:spLocks noGrp="1"/>
          </p:cNvSpPr>
          <p:nvPr>
            <p:ph type="title"/>
          </p:nvPr>
        </p:nvSpPr>
        <p:spPr/>
        <p:txBody>
          <a:bodyPr/>
          <a:lstStyle/>
          <a:p>
            <a:r>
              <a:rPr lang="en-US" b="1" dirty="0" err="1" smtClean="0">
                <a:solidFill>
                  <a:schemeClr val="bg1"/>
                </a:solidFill>
                <a:latin typeface="Lucida Calligraphy" pitchFamily="66" charset="0"/>
              </a:rPr>
              <a:t>AlphaPoems</a:t>
            </a:r>
            <a:endParaRPr lang="en-US" b="1"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buNone/>
            </a:pPr>
            <a:r>
              <a:rPr lang="en-US" b="1" u="sng" dirty="0" smtClean="0">
                <a:latin typeface="Lucida Calligraphy" pitchFamily="66" charset="0"/>
              </a:rPr>
              <a:t>CALM			</a:t>
            </a:r>
          </a:p>
          <a:p>
            <a:pPr algn="just">
              <a:buNone/>
            </a:pPr>
            <a:endParaRPr lang="en-US" b="1" dirty="0" smtClean="0">
              <a:latin typeface="Lucida Calligraphy" pitchFamily="66" charset="0"/>
            </a:endParaRPr>
          </a:p>
          <a:p>
            <a:pPr algn="just">
              <a:buNone/>
            </a:pPr>
            <a:r>
              <a:rPr lang="en-US" sz="3200" b="1" dirty="0" smtClean="0">
                <a:latin typeface="Lucida Calligraphy" pitchFamily="66" charset="0"/>
              </a:rPr>
              <a:t>C</a:t>
            </a:r>
            <a:r>
              <a:rPr lang="en-US" dirty="0" smtClean="0"/>
              <a:t>lose your eyes</a:t>
            </a:r>
          </a:p>
          <a:p>
            <a:pPr algn="just">
              <a:buNone/>
            </a:pPr>
            <a:r>
              <a:rPr lang="en-US" sz="3200" b="1" dirty="0" smtClean="0">
                <a:latin typeface="Lucida Calligraphy" pitchFamily="66" charset="0"/>
              </a:rPr>
              <a:t>A</a:t>
            </a:r>
            <a:r>
              <a:rPr lang="en-US" dirty="0" smtClean="0"/>
              <a:t>nd be embraced by the silence</a:t>
            </a:r>
          </a:p>
          <a:p>
            <a:pPr algn="just">
              <a:buNone/>
            </a:pPr>
            <a:r>
              <a:rPr lang="en-US" sz="3200" b="1" dirty="0" smtClean="0">
                <a:latin typeface="Lucida Calligraphy" pitchFamily="66" charset="0"/>
              </a:rPr>
              <a:t>L</a:t>
            </a:r>
            <a:r>
              <a:rPr lang="en-US" dirty="0" smtClean="0"/>
              <a:t>et your breath deepen, filling you body and soothing your</a:t>
            </a:r>
          </a:p>
          <a:p>
            <a:pPr algn="just">
              <a:buNone/>
            </a:pPr>
            <a:r>
              <a:rPr lang="en-US" sz="3200" b="1" dirty="0" smtClean="0">
                <a:latin typeface="Lucida Calligraphy" pitchFamily="66" charset="0"/>
              </a:rPr>
              <a:t>M</a:t>
            </a:r>
            <a:r>
              <a:rPr lang="en-US" dirty="0" smtClean="0"/>
              <a:t>ind</a:t>
            </a:r>
          </a:p>
          <a:p>
            <a:pPr algn="just">
              <a:buNone/>
            </a:pPr>
            <a:endParaRPr lang="en-US" dirty="0" smtClean="0"/>
          </a:p>
          <a:p>
            <a:pPr algn="just">
              <a:buNone/>
            </a:pPr>
            <a:endParaRPr lang="en-US" b="1" dirty="0" smtClean="0"/>
          </a:p>
          <a:p>
            <a:pPr algn="just">
              <a:buNone/>
            </a:pPr>
            <a:r>
              <a:rPr lang="en-US" sz="900" b="1" dirty="0" smtClean="0"/>
              <a:t>© Esther W. Wright-Wilson, 2/26/08</a:t>
            </a:r>
            <a:endParaRPr lang="en-US" sz="900" b="1" dirty="0"/>
          </a:p>
        </p:txBody>
      </p:sp>
      <p:sp>
        <p:nvSpPr>
          <p:cNvPr id="2" name="Title 1"/>
          <p:cNvSpPr>
            <a:spLocks noGrp="1"/>
          </p:cNvSpPr>
          <p:nvPr>
            <p:ph type="title"/>
          </p:nvPr>
        </p:nvSpPr>
        <p:spPr/>
        <p:txBody>
          <a:bodyPr>
            <a:normAutofit fontScale="90000"/>
          </a:bodyPr>
          <a:lstStyle/>
          <a:p>
            <a:r>
              <a:rPr lang="en-US" dirty="0" smtClean="0">
                <a:latin typeface="Lucida Calligraphy" pitchFamily="66" charset="0"/>
              </a:rPr>
              <a:t/>
            </a:r>
            <a:br>
              <a:rPr lang="en-US" dirty="0" smtClean="0">
                <a:latin typeface="Lucida Calligraphy" pitchFamily="66" charset="0"/>
              </a:rPr>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Two basic types: Statements and Questions</a:t>
            </a:r>
          </a:p>
          <a:p>
            <a:pPr>
              <a:buNone/>
            </a:pPr>
            <a:endParaRPr lang="en-US" dirty="0" smtClean="0"/>
          </a:p>
          <a:p>
            <a:r>
              <a:rPr lang="en-US" dirty="0" smtClean="0"/>
              <a:t>Essentially generic sentences or questions that have a “fill-in-the-blank” aspect.</a:t>
            </a:r>
          </a:p>
          <a:p>
            <a:endParaRPr lang="en-US" dirty="0" smtClean="0"/>
          </a:p>
          <a:p>
            <a:r>
              <a:rPr lang="en-US" dirty="0" smtClean="0"/>
              <a:t>Helpful Springboards: Quotations, lyrics.</a:t>
            </a:r>
          </a:p>
          <a:p>
            <a:pPr>
              <a:buNone/>
            </a:pPr>
            <a:endParaRPr lang="en-US" dirty="0" smtClean="0"/>
          </a:p>
          <a:p>
            <a:r>
              <a:rPr lang="en-US" dirty="0" smtClean="0"/>
              <a:t>Keep It Short and Simple.</a:t>
            </a:r>
            <a:endParaRPr lang="en-US" dirty="0"/>
          </a:p>
        </p:txBody>
      </p:sp>
      <p:sp>
        <p:nvSpPr>
          <p:cNvPr id="2" name="Title 1"/>
          <p:cNvSpPr>
            <a:spLocks noGrp="1"/>
          </p:cNvSpPr>
          <p:nvPr>
            <p:ph type="title"/>
          </p:nvPr>
        </p:nvSpPr>
        <p:spPr/>
        <p:txBody>
          <a:bodyPr/>
          <a:lstStyle/>
          <a:p>
            <a:r>
              <a:rPr lang="en-US" b="1" dirty="0" smtClean="0">
                <a:solidFill>
                  <a:schemeClr val="bg1"/>
                </a:solidFill>
                <a:latin typeface="Lucida Calligraphy" pitchFamily="66" charset="0"/>
              </a:rPr>
              <a:t>Springboards</a:t>
            </a:r>
            <a:endParaRPr lang="en-US" b="1"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89120"/>
          </a:xfrm>
        </p:spPr>
        <p:txBody>
          <a:bodyPr/>
          <a:lstStyle/>
          <a:p>
            <a:pPr lvl="0"/>
            <a:r>
              <a:rPr lang="en-US" sz="3200" dirty="0" smtClean="0"/>
              <a:t>It </a:t>
            </a:r>
            <a:r>
              <a:rPr lang="en-US" sz="3200" dirty="0"/>
              <a:t>would hurt my family.</a:t>
            </a:r>
          </a:p>
          <a:p>
            <a:pPr lvl="0"/>
            <a:r>
              <a:rPr lang="en-US" sz="3200" dirty="0"/>
              <a:t>It will ruin my career.</a:t>
            </a:r>
          </a:p>
          <a:p>
            <a:pPr lvl="0"/>
            <a:r>
              <a:rPr lang="en-US" sz="3200" dirty="0"/>
              <a:t>Folks will think I’m </a:t>
            </a:r>
            <a:r>
              <a:rPr lang="en-US" sz="3200" dirty="0" smtClean="0"/>
              <a:t>crazy.</a:t>
            </a:r>
            <a:endParaRPr lang="en-US" sz="3200" dirty="0"/>
          </a:p>
          <a:p>
            <a:pPr lvl="0"/>
            <a:r>
              <a:rPr lang="en-US" sz="3200" dirty="0"/>
              <a:t>I can’t afford to seem weak.</a:t>
            </a:r>
          </a:p>
          <a:p>
            <a:pPr lvl="0"/>
            <a:r>
              <a:rPr lang="en-US" sz="3200" dirty="0"/>
              <a:t>I still have shame about it; I know I shouldn’t, but I can’t help it. </a:t>
            </a:r>
          </a:p>
          <a:p>
            <a:pPr algn="r"/>
            <a:endParaRPr lang="en-US" sz="1200" dirty="0" smtClean="0"/>
          </a:p>
          <a:p>
            <a:pPr algn="r"/>
            <a:endParaRPr lang="en-US" sz="1200" dirty="0"/>
          </a:p>
          <a:p>
            <a:pPr algn="r">
              <a:buFontTx/>
              <a:buChar char="-"/>
            </a:pPr>
            <a:r>
              <a:rPr lang="en-US" sz="1200" b="1" dirty="0" smtClean="0"/>
              <a:t>Terrie M. Williams</a:t>
            </a:r>
          </a:p>
          <a:p>
            <a:pPr marL="0" indent="0" algn="r">
              <a:buNone/>
            </a:pPr>
            <a:r>
              <a:rPr lang="en-US" sz="1200" b="1" dirty="0" smtClean="0"/>
              <a:t> </a:t>
            </a:r>
            <a:r>
              <a:rPr lang="en-US" sz="1200" b="1" i="1" dirty="0" smtClean="0"/>
              <a:t>Black Pain: It Just Looks Like We’re Not Hurting</a:t>
            </a:r>
            <a:endParaRPr lang="en-US" dirty="0"/>
          </a:p>
          <a:p>
            <a:endParaRPr lang="en-US" dirty="0"/>
          </a:p>
        </p:txBody>
      </p:sp>
      <p:sp>
        <p:nvSpPr>
          <p:cNvPr id="2" name="Title 1"/>
          <p:cNvSpPr>
            <a:spLocks noGrp="1"/>
          </p:cNvSpPr>
          <p:nvPr>
            <p:ph type="title"/>
          </p:nvPr>
        </p:nvSpPr>
        <p:spPr/>
        <p:txBody>
          <a:bodyPr>
            <a:normAutofit/>
          </a:bodyPr>
          <a:lstStyle/>
          <a:p>
            <a:r>
              <a:rPr lang="en-US" sz="4000" i="1" dirty="0" smtClean="0">
                <a:solidFill>
                  <a:schemeClr val="bg1"/>
                </a:solidFill>
                <a:latin typeface="Lucida Calligraphy" pitchFamily="66" charset="0"/>
              </a:rPr>
              <a:t>Reasons </a:t>
            </a:r>
            <a:r>
              <a:rPr lang="en-US" sz="4000" i="1" dirty="0">
                <a:solidFill>
                  <a:schemeClr val="bg1"/>
                </a:solidFill>
                <a:latin typeface="Lucida Calligraphy" pitchFamily="66" charset="0"/>
              </a:rPr>
              <a:t>We Hide our </a:t>
            </a:r>
            <a:r>
              <a:rPr lang="en-US" sz="4000" i="1" dirty="0" smtClean="0">
                <a:solidFill>
                  <a:schemeClr val="bg1"/>
                </a:solidFill>
                <a:latin typeface="Lucida Calligraphy" pitchFamily="66" charset="0"/>
              </a:rPr>
              <a:t>Pain</a:t>
            </a:r>
            <a:endParaRPr lang="en-US" sz="4000" i="1" dirty="0">
              <a:solidFill>
                <a:schemeClr val="bg1"/>
              </a:solidFill>
              <a:latin typeface="Lucida Calligraphy" pitchFamily="66" charset="0"/>
            </a:endParaRPr>
          </a:p>
        </p:txBody>
      </p:sp>
    </p:spTree>
    <p:extLst>
      <p:ext uri="{BB962C8B-B14F-4D97-AF65-F5344CB8AC3E}">
        <p14:creationId xmlns:p14="http://schemas.microsoft.com/office/powerpoint/2010/main" val="4120577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Unstructured, </a:t>
            </a:r>
            <a:r>
              <a:rPr lang="en-US" dirty="0" err="1" smtClean="0"/>
              <a:t>unboundaried</a:t>
            </a:r>
            <a:r>
              <a:rPr lang="en-US" dirty="0" smtClean="0"/>
              <a:t>, free-form narrative write.</a:t>
            </a:r>
          </a:p>
          <a:p>
            <a:endParaRPr lang="en-US" dirty="0" smtClean="0"/>
          </a:p>
          <a:p>
            <a:r>
              <a:rPr lang="en-US" dirty="0" smtClean="0"/>
              <a:t>Starts anywhere and goes where it pleases.</a:t>
            </a:r>
          </a:p>
          <a:p>
            <a:pPr>
              <a:buNone/>
            </a:pPr>
            <a:endParaRPr lang="en-US" dirty="0" smtClean="0"/>
          </a:p>
          <a:p>
            <a:r>
              <a:rPr lang="en-US" dirty="0" smtClean="0"/>
              <a:t>Begin by beginning: Dive in and follow the pen.</a:t>
            </a:r>
            <a:endParaRPr lang="en-US" dirty="0"/>
          </a:p>
        </p:txBody>
      </p:sp>
      <p:sp>
        <p:nvSpPr>
          <p:cNvPr id="2" name="Title 1"/>
          <p:cNvSpPr>
            <a:spLocks noGrp="1"/>
          </p:cNvSpPr>
          <p:nvPr>
            <p:ph type="title"/>
          </p:nvPr>
        </p:nvSpPr>
        <p:spPr/>
        <p:txBody>
          <a:bodyPr/>
          <a:lstStyle/>
          <a:p>
            <a:r>
              <a:rPr lang="en-US" b="1" dirty="0" smtClean="0">
                <a:solidFill>
                  <a:schemeClr val="bg1"/>
                </a:solidFill>
                <a:latin typeface="Lucida Calligraphy" pitchFamily="66" charset="0"/>
              </a:rPr>
              <a:t>Free Write</a:t>
            </a:r>
            <a:endParaRPr lang="en-US" b="1"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Make a picture journal. </a:t>
            </a:r>
          </a:p>
          <a:p>
            <a:endParaRPr lang="en-US" dirty="0" smtClean="0"/>
          </a:p>
          <a:p>
            <a:r>
              <a:rPr lang="en-US" dirty="0" smtClean="0"/>
              <a:t>Make a collage on a piece of paper or cardboard that's bigger than your journal.  </a:t>
            </a:r>
          </a:p>
          <a:p>
            <a:pPr>
              <a:buNone/>
            </a:pPr>
            <a:endParaRPr lang="en-US" dirty="0" smtClean="0"/>
          </a:p>
          <a:p>
            <a:r>
              <a:rPr lang="en-US" dirty="0" smtClean="0"/>
              <a:t>Think of a current challenge in your life and draw an image that reflects that challenge or how you are feeling.</a:t>
            </a:r>
          </a:p>
          <a:p>
            <a:pPr>
              <a:buNone/>
            </a:pPr>
            <a:endParaRPr lang="en-US" dirty="0"/>
          </a:p>
        </p:txBody>
      </p:sp>
      <p:sp>
        <p:nvSpPr>
          <p:cNvPr id="2" name="Title 1"/>
          <p:cNvSpPr>
            <a:spLocks noGrp="1"/>
          </p:cNvSpPr>
          <p:nvPr>
            <p:ph type="title"/>
          </p:nvPr>
        </p:nvSpPr>
        <p:spPr/>
        <p:txBody>
          <a:bodyPr>
            <a:normAutofit/>
          </a:bodyPr>
          <a:lstStyle/>
          <a:p>
            <a:r>
              <a:rPr lang="en-US" sz="3600" b="1" dirty="0" smtClean="0">
                <a:solidFill>
                  <a:schemeClr val="bg1"/>
                </a:solidFill>
                <a:latin typeface="Lucida Calligraphy" pitchFamily="66" charset="0"/>
              </a:rPr>
              <a:t>What if I don't feel like writing in my journal? </a:t>
            </a:r>
            <a:endParaRPr lang="en-US" sz="3600"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C:\Documents and Settings\ewright\Local Settings\Temporary Internet Files\Content.IE5\MBCN6TWF\MPj04071800000[1].jpg"/>
          <p:cNvPicPr>
            <a:picLocks noChangeAspect="1" noChangeArrowheads="1"/>
          </p:cNvPicPr>
          <p:nvPr/>
        </p:nvPicPr>
        <p:blipFill>
          <a:blip r:embed="rId3" cstate="print"/>
          <a:srcRect/>
          <a:stretch>
            <a:fillRect/>
          </a:stretch>
        </p:blipFill>
        <p:spPr bwMode="auto">
          <a:xfrm>
            <a:off x="773006" y="775995"/>
            <a:ext cx="7848600" cy="5515645"/>
          </a:xfrm>
          <a:prstGeom prst="rect">
            <a:avLst/>
          </a:prstGeom>
          <a:noFill/>
        </p:spPr>
      </p:pic>
      <p:sp>
        <p:nvSpPr>
          <p:cNvPr id="3" name="AutoShape 2" descr="data:image/jpg;base64,/9j/4AAQSkZJRgABAQAAAQABAAD/2wBDAAkGBwgHBgkIBwgKCgkLDRYPDQwMDRsUFRAWIB0iIiAdHx8kKDQsJCYxJx8fLT0tMTU3Ojo6Iys/RD84QzQ5Ojf/2wBDAQoKCg0MDRoPDxo3JR8lNzc3Nzc3Nzc3Nzc3Nzc3Nzc3Nzc3Nzc3Nzc3Nzc3Nzc3Nzc3Nzc3Nzc3Nzc3Nzc3Nzf/wAARCABeAI0DASIAAhEBAxEB/8QAGwAAAwEBAQEBAAAAAAAAAAAABAUGAwIHAAH/xAA7EAACAQIFAQYEAggGAwAAAAABAgMEEQAFEiExQQYTUWFxgRQikaEjMhUkUnKxwdHwBzNCU2LhFkOS/8QAGQEAAwEBAQAAAAAAAAAAAAAAAgMEAQAG/8QAKREAAgIBBAADCQEAAAAAAAAAAQIAEQMEEiExExRRBRUiMkFCYXGRYv/aAAwDAQACEQMRAD8AcHI6W1me4H+pbavpfAkuUrBOUCyEcrdeRgCPPq+WEgU9IJb9CxHPHP3w0yWtqZ53FWkccGi4eEn83gTfYc4eutW6uY2kbbdTDSikhYdRHlj9ljq1W4p1Hl1ws7TVNW9Qwy6URwXH4kkmkOeNi3O/TnCiSXNkhnY1fdd0pc1ck50bG2wUEk3vtbp5YBteQ1ARi6G1smOJhO7EONPkBbGPwzMdwSfTAcHbaOKKKmnlo66q1WMkKlVHqzAD3F8MKXPYoa1Kqrr6IxOn4lPCpdYhcWOq92Ow6W54xR7xUUNsn93s1ndM/gZOqEeox2uXORcIbYNqO2eWRzvTUMMtbW2OmIJYN5cG3PhcDkjEvL2qroq6RK0UDSupdGuWEJtcC9yrb+o8vAD7SY/Kv9hL7PH3N/JQR5VKeEwTFklQ/RR7jEX+k6uSgps3q81ZqtH+VdQRbfs6EF23AvcqONsEUn+I2YU9VH8Upno72KtpWS3U3UAX8Ba38cEuvLdiA+i28gy3Xs9LYanX3xsmQ2HzSR/U4c5XHTZpTR1VLKKinf8A1xyhvY24PlhkMrohs0ch9b4adT+YkYD6SVbJ4F/POnsSccjL6NOZd/JR/PFYMtof9j6nH6csoP8AZxnmP3O8A/iSBhpI+C59sYS/D3/yWPvi0bLKPpCPfHDZbTKLmFbeWCGoWCcDmQznnRTr6kXwMySMb6R/84u2oaW/+WuOfgabpCn0w0ahfSLOBvWeQUuapERAQVkfcFtiARtj0XIMvpIqNWKI0x5YOWBJFvTxxMZjklDmUUkvz07j8hC39rHpimyJUpsv7uK/yLpDW3J8bemPKMwI3CeoKlTtMS9rY46CSOsWMkwlirPcgEjp+z7eOIOSvqc+eeeqgaoQfKqRKb3HG/5bD/lc77Y9DzvM6fQ8E07Jx84UNpPN7HY8jEbP2VqK1viaXOlqSeBPqjBHhdSftbDcORQPigPjY/LEq/CUVGVaqqqOoLEvGmm67bcbn30288CuIpEYyVsYDLqswdnfm1wLgE+ZwfP2KzvvdUNHG4J/9UyWHoCb4Jy/slWwV+mupZliBAE3dkr08NsUb09YjY91UlVBudJCg82641spa5O448seof8AguVSRmJqsI6AfM+wJ0kA++x9sJ67sE0Ejd1UQ6NLMSz7IABvf647xVmDG18CRZYKtl3v44xUFpFS93Y2HgPPGk0SxzPH3sbhWKhkJs1uovY29ccA6ZAD8hGDqhBNnuWXYjP6zswKyaGmWqjmK6kaW1kUm7ADj942HIx6DkHbj9OxFjST0zqLtqU6ACbCz8Ha3hiGyCahpckE9VAlXLM/4cESHQCo2v0L3IvsTe3hs4FDnWZLTVeeCkynKKdtbQVZID9QCu1vC538umAGdlPUY2nVh3LgZuwUsGNh4WOOv0nPINla2rSTp2B88R9Vm8tPAsVPI80avr+IlhWNF240n5jfmxKnwvthFHW9pqiukmfK46hkuyNVv3QjU3swTUoTa25Fz44YuqJ7URbaRR9TPTGzGYDdXFjv8px82ayuACrWJsLKd8SeWZq/wLz5hVUY0sR+rTuE2PGq5JtboDj9oO1OVTxaTUrKSzHQJnARbX4Y3v6c2HpjfOf4gnR190qoqmWVyERiQbHbj1xxU18kDBVhkkPXQhIGIzNK58z+HOSViUbFgr95YgDnbStz5i/XDU9l46qKKSoqaqtl0ANIsrRrcdQF8fMk4Vk1jfqNx6RP3Fs9XUxgwLT6ntsyuSAPTbr/ABxll+b9zPKrlBFIxIts3F9x4W64BzLOIsuade4VJmYqQhuB5jy2tiXzKobMpnFKSSN2Xi3TUOn28MSpisURxH5MttCc7zh5ahxaz3INzf8Au4wFl9a8THRIyueuog/UfzwumieNVEt9d7MCd7Dg/wB+GOEJvfFIxqFoRYdrsy0pc9qIrGYlgOCRufcbHD1e00opl7gFz133H1x55SVMkRsr2B6HjDWnmibclqdv2lF0Pt09sTPhANiUrl3CjKSp7TUlXTOlfADKACutb2N+fHAmc54tdkZp/hiqGxBvoD29OLWO2FlTlfxYEhUl+k0R1Lt424wBV0OaQ04W0ksC30sPmA/pg02AVFZFe7EQuGEwfSoIOwtthpTstVl0sCU6NOsa2ZYxuAxvv0PHr7nGkHxMnyvGZV6ra1/XFNkDZLCzrLltVHOwAZlcmw+lx73wx8lDqLTFZ7khTUeb95GKRawul9DQuwC35sQbDnphrS9k88mmu40FPmMry3Ck7ci5J44vi+akkmSEZHVRRwoADFKxuQOnFh9Dgtsn+Kh/WZ6v4tPmX9ZAUHy+T72v54V5mzGjTgSay/tFT5PSVdDmOYRyZnC/dxtLC7FEtxdSDzvsT08MfUebZPUppmlMxZdLam0Lf0ZwdI4tq9sJar/D3NXzU/PGInJLSM2or6+Prz42x+0nYnMDVfDNIHW21RGpZQo5NuebCw8cHWPsGAGyA0RHlLk2WONdRSSVcRbZO/iVEXm4RWVfvfBuV0NJltSPgcvpaRnjBDTMJHQ3N72JHHHzc4My5oOz8IiFDVPCoAKyAizdWI8T9OMFR1/Z7NtI0JDMVJtYXNz5jz+4woljG2gPU+rI0mgqBElATLa2qTTwOSFG5J/s4VxU9fRRJHSZjCSUHeLLICqt/wANr2/6xzW0FPS1EmpI/hrDSwNgGv18fp98CyQU7Nq7pFU/lsCAR44wcQ9oPIgGa5HS5lVmYVTrKCTI4+Yl/E39OMKjlCZXWNMswnaRSsaxxHob78+HT+WDnWvo6ZYaNYGCAhS6nUT1J+/1HngR4Kylyy9S15mF7ce1/wCPXnzwzHfV2InMAOdtGKZiyOHkANrMwbg+WG2X0mUZmg1I0Ep/ZbbExWylZ3EoZWIHW4PnjahqnhYd3K0dz47H1w50JHBisWQXyJWnsYr2aCs0jwdL4+XshmER/DliYW2IJF/a2OMtz2oUKs0Wpf24hcYd02arUsUim+dQCVAsRfjnEjPlXuWKmMxHLlVVRxF52ESAEO6SWNvbf7dcMaCu+FSNJV746R8yfm+vX1tj8zOTNZ1K03dkkafnHruDhZlmT10DEP3kNj8qSLqQj94Hxxthl+LuDTK/HUsqdcsqojNMixgj5iygEDkkkHyvgqjyykDd5BpZWFxwffE4+VVE0DxtfTItmZDf15GCMroc4oQqw5hFNEtgEqItwP3hvhBAruN5B6llTwRpwBjuVY4gzIqB+eOcAUtVU6R38Kg/8GuPvgqU98FINiDfcXwvowu4rzmesCxU+XwKaqSS3fuoIgsRdj47G3vbBHaGKWWglnpKgwTRRk95xcWub4+SCZZS3xZeNtwkkQNvQ7G2O6qggroWjmXvI23YHg28cEH5EwoCJGw9tKnLjFBWzx1SMLSSaftzY7D72xrJJTZppbLZoKaSxEciD8pJ2Vl8z1Hjxg+v7EZbVRkCNo2XgqTthDJ2LzSgqEqsrrvxYzdSb/fofpitcmJuuDJGxuPyJ3Q5Xna1ZjzSX5EALSI4IsTsbbW+2GwpKZ9qmeUOvB7lCCPIsScMERxSIucUwerYMFkVStlHXbj0FuL9MR+eRWki+Gq52ABBCzkAegHHPXfHAFz3NVtgjGujlbZCwsOhwsrctrZ4GECEzsw0k+vXFFHKkm4IuMbxsBxidcjJyJUyBxRkJJ2NzaWAyTqjSKbrZ97eHHuOnOPqbsrWCUI6hR4OD/L+uPQlm+mOviUjNypY+AwZ1TmANLjWSbdnI8uoWqqt+6I2XRITqboBhRkkEtZWTzUqvKi7CVzYnfb3tvhxmlBmvaTMC1W3w9HGLRqL7jra/wBzYe4w/wApyinyyn7ilQgE3Yk3LHzwRybU5NkwRj3NY4AmNBHWBQH3t0cXv74bwmQGzw2/da+NI4wuCY1Ft8Sk3KBOUC34552xqEXwBxoiDGqxK3JsMZOgU0qxjfjrvgaWuC3F9rc2wZXU0RWyXLHY7/8AWJ6aKdZGCxvp1WO3G9sDyxoRbEiHSVtpNWtwRcFSxtc2A29sF0VUdKqZjqGwY8n1G2JyJkmlYGddcf5lva5v/XGE08sMokKvZb2B2v8A3fB7HuovxDPQYnLW1lGJ5KjY74GrYXQ66MgFGJIZulunj9vUWwkybNmkIRkI0qbhRf28+v0w6auUMYYz8y/mUG5vzY+32xvIPM7dENRmCqjxVU6yFgPmazL6Ef39cTVLTwxF1nopHHKtGQRve4F+n9cV2aUlHWMDNTpc8m1j9sJkyFISy09fUwrf8g0uPa4w9MgHU4477k3SVjOoL1DA+a4d0srXv3obCCny9GUPExAvuDt/XDCGiZb2f7n+WCcKYSlvrKGFi3JX64JRQeowjp4540GmWwJ2te+D6Z3I1k/N13O+EFY0GN4lXbjBMaL1thbHLJzfnzwQsjDrzhcKFzyRwxkqupwPy8X98Y0lU01y0bxjoHWx/v2wNURCp0B2dSjXBRypv/TywVHdQAxLY2+Jlcw6Nh442VScCI9umCEk2wJm1NWp1kFiN/HGHwVpbvVAkEEqsfA6dfG+NRKQPHHLTnAgkdQdtwIZBlZfvGpAsg/16zq9bg++BqrJqPu9MUJUKLXaQsFHkDhi0xxi8pIODV2vuacYMm5J1yqQU4S6MAokJFht19/44XTZ1+vIFLqwIJ2Kpbi29r3239OcOqvK1qGY964Z7gm/Ph9MS2bdn2Zz3dSQzMfmI+1hivEyNwZLlRl5Eq4a6Oa7KBpG1wb3ONtSkCzHHmUtRV5UPw521CQjY8nbfB8Ha2pjXRKmth18cc2nb6TUzr0Z/9k="/>
          <p:cNvSpPr>
            <a:spLocks noChangeAspect="1" noChangeArrowheads="1"/>
          </p:cNvSpPr>
          <p:nvPr/>
        </p:nvSpPr>
        <p:spPr bwMode="auto">
          <a:xfrm>
            <a:off x="77788" y="-444500"/>
            <a:ext cx="1285875"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007" y="779106"/>
            <a:ext cx="3946606" cy="275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76400" y="3244334"/>
            <a:ext cx="3797450" cy="369332"/>
          </a:xfrm>
          <a:prstGeom prst="rect">
            <a:avLst/>
          </a:prstGeom>
        </p:spPr>
        <p:txBody>
          <a:bodyPr wrap="square">
            <a:spAutoFit/>
          </a:bodyPr>
          <a:lstStyle/>
          <a:p>
            <a:pPr algn="ctr"/>
            <a:r>
              <a:rPr lang="en-US" dirty="0">
                <a:solidFill>
                  <a:schemeClr val="bg1"/>
                </a:solidFill>
                <a:latin typeface="Lucida Calligraphy" pitchFamily="66" charset="0"/>
              </a:rPr>
              <a:t>Seasons </a:t>
            </a:r>
            <a:r>
              <a:rPr lang="en-US" dirty="0" smtClean="0">
                <a:solidFill>
                  <a:schemeClr val="bg1"/>
                </a:solidFill>
                <a:latin typeface="Lucida Calligraphy" pitchFamily="66" charset="0"/>
              </a:rPr>
              <a:t>of my </a:t>
            </a:r>
            <a:r>
              <a:rPr lang="en-US" dirty="0">
                <a:solidFill>
                  <a:schemeClr val="bg1"/>
                </a:solidFill>
                <a:latin typeface="Lucida Calligraphy" pitchFamily="66" charset="0"/>
              </a:rPr>
              <a:t>life</a:t>
            </a:r>
          </a:p>
        </p:txBody>
      </p:sp>
      <p:pic>
        <p:nvPicPr>
          <p:cNvPr id="1026" name="Picture 2" descr="http://3.bp.blogspot.com/_Pn6VAGlMjVg/StuJMfNgHrI/AAAAAAAAIpA/Sea3b49shFc/s400/wlCM5V3N5jB6JqNnJN8DWyIDgamesfree_ca_real_traffic_ja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612" y="775995"/>
            <a:ext cx="3901993" cy="277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0800000" flipH="1" flipV="1">
            <a:off x="533400" y="1676400"/>
            <a:ext cx="7924801" cy="4495800"/>
          </a:xfrm>
          <a:scene3d>
            <a:camera prst="orthographicFront"/>
            <a:lightRig rig="threePt" dir="t"/>
          </a:scene3d>
        </p:spPr>
        <p:txBody>
          <a:bodyPr>
            <a:normAutofit fontScale="92500" lnSpcReduction="20000"/>
          </a:bodyPr>
          <a:lstStyle/>
          <a:p>
            <a:pPr marL="0" indent="0" algn="ctr">
              <a:buNone/>
            </a:pPr>
            <a:endParaRPr lang="en-US" sz="5400" b="1" dirty="0" smtClean="0">
              <a:ln>
                <a:solidFill>
                  <a:sysClr val="windowText" lastClr="000000"/>
                </a:solidFill>
              </a:ln>
              <a:latin typeface="Papyrus" pitchFamily="66" charset="0"/>
            </a:endParaRPr>
          </a:p>
          <a:p>
            <a:pPr marL="0" indent="0" algn="ctr">
              <a:buNone/>
            </a:pPr>
            <a:r>
              <a:rPr lang="en-US" sz="5400" b="1" dirty="0" smtClean="0">
                <a:ln>
                  <a:solidFill>
                    <a:sysClr val="windowText" lastClr="000000"/>
                  </a:solidFill>
                </a:ln>
                <a:latin typeface="Papyrus" pitchFamily="66" charset="0"/>
              </a:rPr>
              <a:t>Music</a:t>
            </a:r>
          </a:p>
          <a:p>
            <a:pPr marL="0" indent="0" algn="ctr">
              <a:buNone/>
            </a:pPr>
            <a:r>
              <a:rPr lang="en-US" sz="5400" b="1" dirty="0" smtClean="0">
                <a:ln>
                  <a:solidFill>
                    <a:sysClr val="windowText" lastClr="000000"/>
                  </a:solidFill>
                </a:ln>
                <a:latin typeface="Papyrus" pitchFamily="66" charset="0"/>
              </a:rPr>
              <a:t> </a:t>
            </a:r>
            <a:r>
              <a:rPr lang="en-US" sz="5400" b="1" dirty="0">
                <a:ln>
                  <a:solidFill>
                    <a:sysClr val="windowText" lastClr="000000"/>
                  </a:solidFill>
                </a:ln>
                <a:latin typeface="Papyrus" pitchFamily="66" charset="0"/>
              </a:rPr>
              <a:t>Poetry</a:t>
            </a:r>
            <a:endParaRPr lang="en-US" sz="5400" b="1" dirty="0" smtClean="0">
              <a:ln>
                <a:solidFill>
                  <a:sysClr val="windowText" lastClr="000000"/>
                </a:solidFill>
              </a:ln>
              <a:latin typeface="Papyrus" pitchFamily="66" charset="0"/>
            </a:endParaRPr>
          </a:p>
          <a:p>
            <a:pPr algn="ctr">
              <a:buNone/>
            </a:pPr>
            <a:r>
              <a:rPr lang="en-US" sz="5400" b="1" dirty="0" smtClean="0">
                <a:ln>
                  <a:solidFill>
                    <a:sysClr val="windowText" lastClr="000000"/>
                  </a:solidFill>
                </a:ln>
                <a:latin typeface="Papyrus" pitchFamily="66" charset="0"/>
              </a:rPr>
              <a:t>Pictures</a:t>
            </a:r>
          </a:p>
          <a:p>
            <a:pPr algn="ctr">
              <a:buNone/>
            </a:pPr>
            <a:r>
              <a:rPr lang="en-US" sz="5400" b="1" dirty="0" smtClean="0">
                <a:ln>
                  <a:solidFill>
                    <a:sysClr val="windowText" lastClr="000000"/>
                  </a:solidFill>
                </a:ln>
                <a:latin typeface="Papyrus" pitchFamily="66" charset="0"/>
              </a:rPr>
              <a:t>Quotes</a:t>
            </a:r>
          </a:p>
          <a:p>
            <a:pPr algn="ctr">
              <a:buNone/>
            </a:pPr>
            <a:r>
              <a:rPr lang="en-US" sz="2600" b="1" dirty="0" smtClean="0">
                <a:latin typeface="Papyrus" pitchFamily="66" charset="0"/>
              </a:rPr>
              <a:t>“There is no greater agony than bearing an untold story inside you.” </a:t>
            </a:r>
            <a:r>
              <a:rPr lang="en-US" sz="1900" b="1" dirty="0" smtClean="0">
                <a:latin typeface="Papyrus" pitchFamily="66" charset="0"/>
              </a:rPr>
              <a:t>– Dr. Maya Angelou</a:t>
            </a:r>
          </a:p>
          <a:p>
            <a:pPr>
              <a:buNone/>
            </a:pPr>
            <a:endParaRPr lang="en-US" sz="2000" b="1" dirty="0" smtClean="0">
              <a:ln>
                <a:solidFill>
                  <a:sysClr val="windowText" lastClr="000000"/>
                </a:solidFill>
              </a:ln>
              <a:latin typeface="Papyrus" pitchFamily="66" charset="0"/>
            </a:endParaRPr>
          </a:p>
          <a:p>
            <a:pPr algn="ctr">
              <a:buNone/>
            </a:pPr>
            <a:endParaRPr lang="en-US" sz="3000" b="1" dirty="0" smtClean="0">
              <a:ln>
                <a:solidFill>
                  <a:sysClr val="windowText" lastClr="000000"/>
                </a:solidFill>
              </a:ln>
            </a:endParaRPr>
          </a:p>
        </p:txBody>
      </p:sp>
      <p:sp>
        <p:nvSpPr>
          <p:cNvPr id="2" name="Title 1"/>
          <p:cNvSpPr>
            <a:spLocks noGrp="1"/>
          </p:cNvSpPr>
          <p:nvPr>
            <p:ph type="title"/>
          </p:nvPr>
        </p:nvSpPr>
        <p:spPr/>
        <p:txBody>
          <a:bodyPr>
            <a:normAutofit/>
          </a:bodyPr>
          <a:lstStyle/>
          <a:p>
            <a:r>
              <a:rPr lang="en-US" b="1" dirty="0" smtClean="0">
                <a:solidFill>
                  <a:schemeClr val="bg1"/>
                </a:solidFill>
                <a:latin typeface="Lucida Calligraphy" pitchFamily="66" charset="0"/>
              </a:rPr>
              <a:t>Journal Writing Prompts</a:t>
            </a:r>
            <a:endParaRPr lang="en-US" b="1" dirty="0">
              <a:solidFill>
                <a:schemeClr val="bg1"/>
              </a:solidFill>
              <a:latin typeface="Lucida Calligraphy" pitchFamily="66" charset="0"/>
            </a:endParaRPr>
          </a:p>
        </p:txBody>
      </p:sp>
      <p:pic>
        <p:nvPicPr>
          <p:cNvPr id="1028" name="Picture 4" descr="http://cdn.madamenoire.com/wp-content/uploads/2012/09/black-woman-listening-to-music-pf-378x3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19400"/>
            <a:ext cx="1981200" cy="17453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9601201"/>
            <a:ext cx="4648200" cy="3970318"/>
          </a:xfrm>
          <a:prstGeom prst="rect">
            <a:avLst/>
          </a:prstGeom>
        </p:spPr>
        <p:txBody>
          <a:bodyPr wrap="square">
            <a:sp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b="1" dirty="0" smtClean="0"/>
          </a:p>
          <a:p>
            <a:endParaRPr lang="en-US" b="1" dirty="0"/>
          </a:p>
          <a:p>
            <a:endParaRPr lang="en-US" b="1" dirty="0" smtClean="0"/>
          </a:p>
          <a:p>
            <a:endParaRPr lang="en-US" b="1" dirty="0"/>
          </a:p>
        </p:txBody>
      </p:sp>
      <p:pic>
        <p:nvPicPr>
          <p:cNvPr id="20482" name="Picture 2" descr="nikki1.gif">
            <a:hlinkClick r:id="rId4"/>
          </p:cNvPr>
          <p:cNvPicPr>
            <a:picLocks noChangeAspect="1" noChangeArrowheads="1"/>
          </p:cNvPicPr>
          <p:nvPr/>
        </p:nvPicPr>
        <p:blipFill>
          <a:blip r:embed="rId5" cstate="print"/>
          <a:srcRect/>
          <a:stretch>
            <a:fillRect/>
          </a:stretch>
        </p:blipFill>
        <p:spPr bwMode="auto">
          <a:xfrm>
            <a:off x="7086600" y="2743200"/>
            <a:ext cx="1473708" cy="182215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r>
              <a:rPr lang="en-US" sz="4800" b="1" i="1" dirty="0" smtClean="0"/>
              <a:t>Journal Writing Exercise</a:t>
            </a:r>
            <a:endParaRPr lang="en-US" sz="4800" b="1" i="1" dirty="0"/>
          </a:p>
        </p:txBody>
      </p:sp>
    </p:spTree>
    <p:extLst>
      <p:ext uri="{BB962C8B-B14F-4D97-AF65-F5344CB8AC3E}">
        <p14:creationId xmlns:p14="http://schemas.microsoft.com/office/powerpoint/2010/main" val="2410380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872067" y="1981200"/>
            <a:ext cx="7408333" cy="4144963"/>
          </a:xfrm>
        </p:spPr>
        <p:txBody>
          <a:bodyPr/>
          <a:lstStyle/>
          <a:p>
            <a:pPr algn="ctr" eaLnBrk="1" hangingPunct="1">
              <a:lnSpc>
                <a:spcPct val="90000"/>
              </a:lnSpc>
              <a:buFontTx/>
              <a:buNone/>
            </a:pPr>
            <a:endParaRPr lang="en-US" dirty="0" smtClean="0">
              <a:latin typeface="Baskerville Old Face" pitchFamily="18" charset="0"/>
            </a:endParaRPr>
          </a:p>
          <a:p>
            <a:pPr algn="ctr" eaLnBrk="1" hangingPunct="1">
              <a:lnSpc>
                <a:spcPct val="90000"/>
              </a:lnSpc>
              <a:buFontTx/>
              <a:buNone/>
            </a:pPr>
            <a:endParaRPr lang="en-US" dirty="0" smtClean="0">
              <a:latin typeface="Baskerville Old Face" pitchFamily="18" charset="0"/>
            </a:endParaRPr>
          </a:p>
          <a:p>
            <a:pPr algn="ctr">
              <a:lnSpc>
                <a:spcPct val="90000"/>
              </a:lnSpc>
              <a:buNone/>
            </a:pPr>
            <a:r>
              <a:rPr lang="en-US" sz="8000" b="1" dirty="0" smtClean="0">
                <a:solidFill>
                  <a:schemeClr val="tx2">
                    <a:lumMod val="75000"/>
                  </a:schemeClr>
                </a:solidFill>
              </a:rPr>
              <a:t>Questions?</a:t>
            </a:r>
            <a:endParaRPr lang="en-US" dirty="0" smtClean="0">
              <a:latin typeface="Baskerville Old Face" pitchFamily="18" charset="0"/>
            </a:endParaRPr>
          </a:p>
          <a:p>
            <a:pPr algn="ctr" eaLnBrk="1" hangingPunct="1">
              <a:lnSpc>
                <a:spcPct val="90000"/>
              </a:lnSpc>
              <a:buFontTx/>
              <a:buNone/>
            </a:pPr>
            <a:endParaRPr lang="en-US" dirty="0" smtClean="0">
              <a:latin typeface="Baskerville Old Face" pitchFamily="18" charset="0"/>
            </a:endParaRPr>
          </a:p>
          <a:p>
            <a:pPr algn="ctr">
              <a:lnSpc>
                <a:spcPct val="90000"/>
              </a:lnSpc>
              <a:buFontTx/>
              <a:buNone/>
            </a:pPr>
            <a:endParaRPr lang="en-US" b="1" dirty="0" smtClean="0">
              <a:latin typeface="Bradley Hand ITC" pitchFamily="66" charset="0"/>
            </a:endParaRPr>
          </a:p>
        </p:txBody>
      </p:sp>
      <p:sp>
        <p:nvSpPr>
          <p:cNvPr id="2" name="Title 1"/>
          <p:cNvSpPr>
            <a:spLocks noGrp="1"/>
          </p:cNvSpPr>
          <p:nvPr>
            <p:ph type="title"/>
          </p:nvPr>
        </p:nvSpPr>
        <p:spPr/>
        <p:txBody>
          <a:bodyPr/>
          <a:lstStyle/>
          <a:p>
            <a:endParaRPr lang="en-US" b="1" dirty="0">
              <a:solidFill>
                <a:schemeClr val="tx2">
                  <a:lumMod val="75000"/>
                </a:schemeClr>
              </a:solidFill>
            </a:endParaRPr>
          </a:p>
        </p:txBody>
      </p:sp>
    </p:spTree>
    <p:extLst>
      <p:ext uri="{BB962C8B-B14F-4D97-AF65-F5344CB8AC3E}">
        <p14:creationId xmlns:p14="http://schemas.microsoft.com/office/powerpoint/2010/main" val="1314507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872067" y="1981200"/>
            <a:ext cx="7408333" cy="4144963"/>
          </a:xfrm>
        </p:spPr>
        <p:txBody>
          <a:bodyPr/>
          <a:lstStyle/>
          <a:p>
            <a:pPr algn="ctr" eaLnBrk="1" hangingPunct="1">
              <a:lnSpc>
                <a:spcPct val="90000"/>
              </a:lnSpc>
              <a:buFontTx/>
              <a:buNone/>
            </a:pPr>
            <a:endParaRPr lang="en-US" dirty="0" smtClean="0">
              <a:latin typeface="Baskerville Old Face" pitchFamily="18" charset="0"/>
            </a:endParaRPr>
          </a:p>
          <a:p>
            <a:pPr algn="ctr" eaLnBrk="1" hangingPunct="1">
              <a:lnSpc>
                <a:spcPct val="90000"/>
              </a:lnSpc>
              <a:buFontTx/>
              <a:buNone/>
            </a:pPr>
            <a:endParaRPr lang="en-US" dirty="0" smtClean="0">
              <a:latin typeface="Baskerville Old Face" pitchFamily="18" charset="0"/>
            </a:endParaRPr>
          </a:p>
          <a:p>
            <a:pPr algn="ctr">
              <a:lnSpc>
                <a:spcPct val="90000"/>
              </a:lnSpc>
              <a:buNone/>
            </a:pPr>
            <a:r>
              <a:rPr lang="en-US" sz="4400" b="1" dirty="0" smtClean="0">
                <a:solidFill>
                  <a:schemeClr val="tx2">
                    <a:lumMod val="75000"/>
                  </a:schemeClr>
                </a:solidFill>
              </a:rPr>
              <a:t>ewright@scs.tamu.edu</a:t>
            </a:r>
            <a:endParaRPr lang="en-US" sz="4400" dirty="0" smtClean="0">
              <a:latin typeface="Baskerville Old Face" pitchFamily="18" charset="0"/>
            </a:endParaRPr>
          </a:p>
          <a:p>
            <a:pPr algn="ctr" eaLnBrk="1" hangingPunct="1">
              <a:lnSpc>
                <a:spcPct val="90000"/>
              </a:lnSpc>
              <a:buFontTx/>
              <a:buNone/>
            </a:pPr>
            <a:endParaRPr lang="en-US" dirty="0" smtClean="0">
              <a:latin typeface="Baskerville Old Face" pitchFamily="18" charset="0"/>
            </a:endParaRPr>
          </a:p>
          <a:p>
            <a:pPr algn="ctr" eaLnBrk="1" hangingPunct="1">
              <a:lnSpc>
                <a:spcPct val="90000"/>
              </a:lnSpc>
              <a:buFontTx/>
              <a:buNone/>
            </a:pPr>
            <a:endParaRPr lang="en-US" dirty="0" smtClean="0">
              <a:latin typeface="Baskerville Old Face" pitchFamily="18" charset="0"/>
            </a:endParaRPr>
          </a:p>
          <a:p>
            <a:pPr algn="ctr">
              <a:lnSpc>
                <a:spcPct val="90000"/>
              </a:lnSpc>
              <a:buFontTx/>
              <a:buNone/>
            </a:pPr>
            <a:endParaRPr lang="en-US" b="1" dirty="0" smtClean="0">
              <a:latin typeface="Bradley Hand ITC" pitchFamily="66" charset="0"/>
            </a:endParaRPr>
          </a:p>
        </p:txBody>
      </p:sp>
      <p:sp>
        <p:nvSpPr>
          <p:cNvPr id="2" name="Title 1"/>
          <p:cNvSpPr>
            <a:spLocks noGrp="1"/>
          </p:cNvSpPr>
          <p:nvPr>
            <p:ph type="title"/>
          </p:nvPr>
        </p:nvSpPr>
        <p:spPr/>
        <p:txBody>
          <a:bodyPr/>
          <a:lstStyle/>
          <a:p>
            <a:r>
              <a:rPr lang="en-US" b="1" dirty="0" smtClean="0">
                <a:solidFill>
                  <a:schemeClr val="tx2">
                    <a:lumMod val="75000"/>
                  </a:schemeClr>
                </a:solidFill>
              </a:rPr>
              <a:t>Contact Information</a:t>
            </a:r>
            <a:endParaRPr lang="en-US" b="1" dirty="0">
              <a:solidFill>
                <a:schemeClr val="tx2">
                  <a:lumMod val="75000"/>
                </a:schemeClr>
              </a:solidFill>
            </a:endParaRPr>
          </a:p>
        </p:txBody>
      </p:sp>
    </p:spTree>
    <p:extLst>
      <p:ext uri="{BB962C8B-B14F-4D97-AF65-F5344CB8AC3E}">
        <p14:creationId xmlns:p14="http://schemas.microsoft.com/office/powerpoint/2010/main" val="154848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fontScale="62500" lnSpcReduction="20000"/>
          </a:bodyPr>
          <a:lstStyle/>
          <a:p>
            <a:pPr>
              <a:buNone/>
            </a:pPr>
            <a:r>
              <a:rPr lang="en-US" sz="4000" b="1" dirty="0" smtClean="0">
                <a:latin typeface="Papyrus" pitchFamily="66" charset="0"/>
              </a:rPr>
              <a:t>“Where would I have been without my journal? It has </a:t>
            </a:r>
          </a:p>
          <a:p>
            <a:pPr>
              <a:buNone/>
            </a:pPr>
            <a:r>
              <a:rPr lang="en-US" sz="4000" b="1" dirty="0" smtClean="0">
                <a:latin typeface="Papyrus" pitchFamily="66" charset="0"/>
              </a:rPr>
              <a:t>become the archetypal friend.  I have used and abused it </a:t>
            </a:r>
          </a:p>
          <a:p>
            <a:pPr>
              <a:buNone/>
            </a:pPr>
            <a:r>
              <a:rPr lang="en-US" sz="4000" b="1" dirty="0" smtClean="0">
                <a:latin typeface="Papyrus" pitchFamily="66" charset="0"/>
              </a:rPr>
              <a:t>more than any person would have tolerated. But it was </a:t>
            </a:r>
          </a:p>
          <a:p>
            <a:pPr>
              <a:buNone/>
            </a:pPr>
            <a:r>
              <a:rPr lang="en-US" sz="4000" b="1" dirty="0" smtClean="0">
                <a:latin typeface="Papyrus" pitchFamily="66" charset="0"/>
              </a:rPr>
              <a:t>always there waiting for me.  I could say absolutely </a:t>
            </a:r>
          </a:p>
          <a:p>
            <a:pPr>
              <a:buNone/>
            </a:pPr>
            <a:r>
              <a:rPr lang="en-US" sz="4000" b="1" dirty="0" smtClean="0">
                <a:latin typeface="Papyrus" pitchFamily="66" charset="0"/>
              </a:rPr>
              <a:t>anything and there was never a judgment, never a </a:t>
            </a:r>
          </a:p>
          <a:p>
            <a:pPr>
              <a:buNone/>
            </a:pPr>
            <a:r>
              <a:rPr lang="en-US" sz="4000" b="1" dirty="0" smtClean="0">
                <a:latin typeface="Papyrus" pitchFamily="66" charset="0"/>
              </a:rPr>
              <a:t>criticism.  It was totally accepting and totally present; it</a:t>
            </a:r>
          </a:p>
          <a:p>
            <a:pPr>
              <a:buNone/>
            </a:pPr>
            <a:r>
              <a:rPr lang="en-US" sz="4000" b="1" dirty="0" smtClean="0">
                <a:latin typeface="Papyrus" pitchFamily="66" charset="0"/>
              </a:rPr>
              <a:t>gave  me a chance to be me and demanded nothing in</a:t>
            </a:r>
          </a:p>
          <a:p>
            <a:pPr>
              <a:buNone/>
            </a:pPr>
            <a:r>
              <a:rPr lang="en-US" sz="4000" b="1" dirty="0" smtClean="0">
                <a:latin typeface="Papyrus" pitchFamily="66" charset="0"/>
              </a:rPr>
              <a:t>return… And  where else would it have been possible to</a:t>
            </a:r>
          </a:p>
          <a:p>
            <a:pPr>
              <a:buNone/>
            </a:pPr>
            <a:r>
              <a:rPr lang="en-US" sz="4000" b="1" dirty="0" smtClean="0">
                <a:latin typeface="Papyrus" pitchFamily="66" charset="0"/>
              </a:rPr>
              <a:t>process a subject as dreary as grief? I wouldn’t even</a:t>
            </a:r>
          </a:p>
          <a:p>
            <a:pPr>
              <a:buNone/>
            </a:pPr>
            <a:r>
              <a:rPr lang="en-US" sz="4000" b="1" dirty="0" smtClean="0">
                <a:latin typeface="Papyrus" pitchFamily="66" charset="0"/>
              </a:rPr>
              <a:t>expect a friend to listen to the stuff I dumped in my</a:t>
            </a:r>
          </a:p>
          <a:p>
            <a:pPr>
              <a:buNone/>
            </a:pPr>
            <a:r>
              <a:rPr lang="en-US" sz="4000" b="1" dirty="0" smtClean="0">
                <a:latin typeface="Papyrus" pitchFamily="66" charset="0"/>
              </a:rPr>
              <a:t>journal.”</a:t>
            </a:r>
          </a:p>
          <a:p>
            <a:pPr>
              <a:buNone/>
            </a:pPr>
            <a:endParaRPr lang="en-US" sz="1400" i="1" dirty="0" smtClean="0"/>
          </a:p>
          <a:p>
            <a:pPr>
              <a:buNone/>
            </a:pPr>
            <a:endParaRPr lang="en-US" sz="1400" i="1" dirty="0" smtClean="0"/>
          </a:p>
          <a:p>
            <a:pPr>
              <a:buNone/>
            </a:pPr>
            <a:endParaRPr lang="en-US" sz="1400" i="1" dirty="0" smtClean="0"/>
          </a:p>
          <a:p>
            <a:pPr>
              <a:buNone/>
            </a:pPr>
            <a:endParaRPr lang="en-US" sz="1400" i="1" dirty="0"/>
          </a:p>
          <a:p>
            <a:pPr algn="r">
              <a:buNone/>
            </a:pPr>
            <a:r>
              <a:rPr lang="en-US" sz="1400" i="1" dirty="0" smtClean="0"/>
              <a:t>Jean </a:t>
            </a:r>
            <a:r>
              <a:rPr lang="en-US" sz="1400" i="1" dirty="0"/>
              <a:t>Jameson, in her paper “</a:t>
            </a:r>
            <a:r>
              <a:rPr lang="en-US" sz="1400" dirty="0"/>
              <a:t>The Five Stages of Grief As Experienced in My Journal.” </a:t>
            </a:r>
          </a:p>
          <a:p>
            <a:pPr algn="r">
              <a:buNone/>
            </a:pPr>
            <a:r>
              <a:rPr lang="en-US" sz="1400" dirty="0"/>
              <a:t>Presented By Kathleen Adams in her book </a:t>
            </a:r>
            <a:r>
              <a:rPr lang="en-US" sz="1400" i="1" dirty="0"/>
              <a:t>,  Journal to the Self </a:t>
            </a:r>
          </a:p>
          <a:p>
            <a:pPr>
              <a:buNone/>
            </a:pPr>
            <a:endParaRPr lang="en-US" sz="1400" i="1" dirty="0" smtClean="0"/>
          </a:p>
        </p:txBody>
      </p:sp>
      <p:sp>
        <p:nvSpPr>
          <p:cNvPr id="2" name="Title 1"/>
          <p:cNvSpPr>
            <a:spLocks noGrp="1"/>
          </p:cNvSpPr>
          <p:nvPr>
            <p:ph type="title"/>
          </p:nvPr>
        </p:nvSpPr>
        <p:spPr>
          <a:xfrm>
            <a:off x="457200" y="704088"/>
            <a:ext cx="7772400" cy="515112"/>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89120"/>
          </a:xfrm>
        </p:spPr>
        <p:txBody>
          <a:bodyPr/>
          <a:lstStyle/>
          <a:p>
            <a:pPr>
              <a:buFont typeface="Wingdings" pitchFamily="2" charset="2"/>
              <a:buChar char="v"/>
            </a:pPr>
            <a:r>
              <a:rPr lang="en-US" sz="2800" dirty="0" smtClean="0"/>
              <a:t>Improve </a:t>
            </a:r>
            <a:r>
              <a:rPr lang="en-US" sz="2800" dirty="0"/>
              <a:t>physical health and mental </a:t>
            </a:r>
            <a:r>
              <a:rPr lang="en-US" sz="2800" dirty="0" smtClean="0"/>
              <a:t>well-being. </a:t>
            </a:r>
          </a:p>
          <a:p>
            <a:pPr>
              <a:buFont typeface="Wingdings" pitchFamily="2" charset="2"/>
              <a:buChar char="v"/>
            </a:pPr>
            <a:r>
              <a:rPr lang="en-US" sz="2800" dirty="0" smtClean="0"/>
              <a:t>Diminish </a:t>
            </a:r>
            <a:r>
              <a:rPr lang="en-US" sz="2800" dirty="0"/>
              <a:t>symptoms of depression, anxiety, panic, substance abuse, PTSD, asthma, arthritis, and many other health conditions and </a:t>
            </a:r>
            <a:r>
              <a:rPr lang="en-US" sz="2800" dirty="0" smtClean="0"/>
              <a:t>disorders.</a:t>
            </a:r>
          </a:p>
          <a:p>
            <a:pPr>
              <a:buFont typeface="Wingdings" pitchFamily="2" charset="2"/>
              <a:buChar char="v"/>
            </a:pPr>
            <a:r>
              <a:rPr lang="en-US" sz="2800" dirty="0" smtClean="0"/>
              <a:t>Improve </a:t>
            </a:r>
            <a:r>
              <a:rPr lang="en-US" sz="2800" dirty="0"/>
              <a:t>cognitive </a:t>
            </a:r>
            <a:r>
              <a:rPr lang="en-US" sz="2800" dirty="0" smtClean="0"/>
              <a:t>functioning.</a:t>
            </a:r>
          </a:p>
          <a:p>
            <a:pPr>
              <a:buFont typeface="Wingdings" pitchFamily="2" charset="2"/>
              <a:buChar char="v"/>
            </a:pPr>
            <a:r>
              <a:rPr lang="en-US" sz="2800" dirty="0" smtClean="0"/>
              <a:t>Strengthen </a:t>
            </a:r>
            <a:r>
              <a:rPr lang="en-US" sz="2800" dirty="0"/>
              <a:t>the immune system, preventing a host of </a:t>
            </a:r>
            <a:r>
              <a:rPr lang="en-US" sz="2800" dirty="0" smtClean="0"/>
              <a:t>illnesses. </a:t>
            </a:r>
          </a:p>
          <a:p>
            <a:pPr>
              <a:buFont typeface="Wingdings" pitchFamily="2" charset="2"/>
              <a:buChar char="v"/>
            </a:pPr>
            <a:r>
              <a:rPr lang="en-US" sz="2800" dirty="0" smtClean="0"/>
              <a:t>Counteract </a:t>
            </a:r>
            <a:r>
              <a:rPr lang="en-US" sz="2800" dirty="0"/>
              <a:t>many of the negative effects of </a:t>
            </a:r>
            <a:r>
              <a:rPr lang="en-US" sz="2800" dirty="0" smtClean="0"/>
              <a:t>stress.</a:t>
            </a:r>
          </a:p>
          <a:p>
            <a:pPr>
              <a:buFont typeface="Wingdings" pitchFamily="2" charset="2"/>
              <a:buChar char="v"/>
            </a:pPr>
            <a:r>
              <a:rPr lang="en-US" sz="2800" dirty="0"/>
              <a:t>Make therapy more </a:t>
            </a:r>
            <a:r>
              <a:rPr lang="en-US" sz="2800" dirty="0" smtClean="0"/>
              <a:t>effective.</a:t>
            </a:r>
            <a:endParaRPr lang="en-US" sz="2800" dirty="0"/>
          </a:p>
          <a:p>
            <a:endParaRPr lang="en-US" dirty="0"/>
          </a:p>
          <a:p>
            <a:endParaRPr lang="en-US" dirty="0"/>
          </a:p>
        </p:txBody>
      </p:sp>
      <p:sp>
        <p:nvSpPr>
          <p:cNvPr id="2" name="Title 1"/>
          <p:cNvSpPr>
            <a:spLocks noGrp="1"/>
          </p:cNvSpPr>
          <p:nvPr>
            <p:ph type="title"/>
          </p:nvPr>
        </p:nvSpPr>
        <p:spPr/>
        <p:txBody>
          <a:bodyPr>
            <a:normAutofit/>
          </a:bodyPr>
          <a:lstStyle/>
          <a:p>
            <a:r>
              <a:rPr lang="en-US" sz="4000" b="1" dirty="0" smtClean="0">
                <a:solidFill>
                  <a:schemeClr val="bg1"/>
                </a:solidFill>
                <a:latin typeface="Lucida Calligraphy" pitchFamily="66" charset="0"/>
              </a:rPr>
              <a:t>Benefits of Journal </a:t>
            </a:r>
            <a:r>
              <a:rPr lang="en-US" sz="4000" b="1" dirty="0">
                <a:solidFill>
                  <a:schemeClr val="bg1"/>
                </a:solidFill>
                <a:latin typeface="Lucida Calligraphy" pitchFamily="66" charset="0"/>
              </a:rPr>
              <a:t>W</a:t>
            </a:r>
            <a:r>
              <a:rPr lang="en-US" sz="4000" b="1" dirty="0" smtClean="0">
                <a:solidFill>
                  <a:schemeClr val="bg1"/>
                </a:solidFill>
                <a:latin typeface="Lucida Calligraphy" pitchFamily="66" charset="0"/>
              </a:rPr>
              <a:t>riting </a:t>
            </a:r>
            <a:endParaRPr lang="en-US" sz="4000"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89120"/>
          </a:xfrm>
        </p:spPr>
        <p:txBody>
          <a:bodyPr>
            <a:normAutofit fontScale="85000" lnSpcReduction="10000"/>
          </a:bodyPr>
          <a:lstStyle/>
          <a:p>
            <a:pPr lvl="0">
              <a:buFont typeface="Wingdings" pitchFamily="2" charset="2"/>
              <a:buChar char="v"/>
            </a:pPr>
            <a:r>
              <a:rPr lang="en-US" sz="2600" dirty="0" smtClean="0">
                <a:solidFill>
                  <a:schemeClr val="bg2">
                    <a:lumMod val="25000"/>
                  </a:schemeClr>
                </a:solidFill>
              </a:rPr>
              <a:t>Clear </a:t>
            </a:r>
            <a:r>
              <a:rPr lang="en-US" sz="2600" dirty="0">
                <a:solidFill>
                  <a:schemeClr val="bg2">
                    <a:lumMod val="25000"/>
                  </a:schemeClr>
                </a:solidFill>
              </a:rPr>
              <a:t>confusion and improve decision making process. </a:t>
            </a:r>
          </a:p>
          <a:p>
            <a:pPr lvl="0">
              <a:buFont typeface="Wingdings" pitchFamily="2" charset="2"/>
              <a:buChar char="v"/>
            </a:pPr>
            <a:r>
              <a:rPr lang="en-US" sz="2600" dirty="0" smtClean="0">
                <a:solidFill>
                  <a:schemeClr val="bg2">
                    <a:lumMod val="25000"/>
                  </a:schemeClr>
                </a:solidFill>
              </a:rPr>
              <a:t>Explore </a:t>
            </a:r>
            <a:r>
              <a:rPr lang="en-US" sz="2600" dirty="0">
                <a:solidFill>
                  <a:schemeClr val="bg2">
                    <a:lumMod val="25000"/>
                  </a:schemeClr>
                </a:solidFill>
              </a:rPr>
              <a:t>dreams.</a:t>
            </a:r>
          </a:p>
          <a:p>
            <a:pPr lvl="0">
              <a:buFont typeface="Wingdings" pitchFamily="2" charset="2"/>
              <a:buChar char="v"/>
            </a:pPr>
            <a:r>
              <a:rPr lang="en-US" sz="2600" dirty="0" smtClean="0">
                <a:solidFill>
                  <a:schemeClr val="bg2">
                    <a:lumMod val="25000"/>
                  </a:schemeClr>
                </a:solidFill>
              </a:rPr>
              <a:t>Spark/Explore </a:t>
            </a:r>
            <a:r>
              <a:rPr lang="en-US" sz="2600" dirty="0">
                <a:solidFill>
                  <a:schemeClr val="bg2">
                    <a:lumMod val="25000"/>
                  </a:schemeClr>
                </a:solidFill>
              </a:rPr>
              <a:t>creativity.</a:t>
            </a:r>
          </a:p>
          <a:p>
            <a:pPr lvl="0">
              <a:buFont typeface="Wingdings" pitchFamily="2" charset="2"/>
              <a:buChar char="v"/>
            </a:pPr>
            <a:r>
              <a:rPr lang="en-US" sz="2600" dirty="0" smtClean="0">
                <a:solidFill>
                  <a:schemeClr val="bg2">
                    <a:lumMod val="25000"/>
                  </a:schemeClr>
                </a:solidFill>
              </a:rPr>
              <a:t>Track </a:t>
            </a:r>
            <a:r>
              <a:rPr lang="en-US" sz="2600" dirty="0">
                <a:solidFill>
                  <a:schemeClr val="bg2">
                    <a:lumMod val="25000"/>
                  </a:schemeClr>
                </a:solidFill>
              </a:rPr>
              <a:t>the cycles, patterns, and trends of life</a:t>
            </a:r>
            <a:r>
              <a:rPr lang="en-US" sz="2600" dirty="0" smtClean="0">
                <a:solidFill>
                  <a:schemeClr val="bg2">
                    <a:lumMod val="25000"/>
                  </a:schemeClr>
                </a:solidFill>
              </a:rPr>
              <a:t>.</a:t>
            </a:r>
          </a:p>
          <a:p>
            <a:pPr>
              <a:buFont typeface="Wingdings" pitchFamily="2" charset="2"/>
              <a:buChar char="v"/>
            </a:pPr>
            <a:r>
              <a:rPr lang="en-US" sz="2600" dirty="0">
                <a:solidFill>
                  <a:schemeClr val="bg2">
                    <a:lumMod val="25000"/>
                  </a:schemeClr>
                </a:solidFill>
              </a:rPr>
              <a:t>Get to know different parts of yourself. </a:t>
            </a:r>
            <a:endParaRPr lang="en-US" sz="2600" dirty="0" smtClean="0">
              <a:solidFill>
                <a:schemeClr val="bg2">
                  <a:lumMod val="25000"/>
                </a:schemeClr>
              </a:solidFill>
            </a:endParaRPr>
          </a:p>
          <a:p>
            <a:pPr>
              <a:buFont typeface="Wingdings" pitchFamily="2" charset="2"/>
              <a:buChar char="v"/>
            </a:pPr>
            <a:r>
              <a:rPr lang="en-US" sz="2600" dirty="0" smtClean="0">
                <a:solidFill>
                  <a:schemeClr val="bg2">
                    <a:lumMod val="25000"/>
                  </a:schemeClr>
                </a:solidFill>
              </a:rPr>
              <a:t>Get </a:t>
            </a:r>
            <a:r>
              <a:rPr lang="en-US" sz="2600" dirty="0">
                <a:solidFill>
                  <a:schemeClr val="bg2">
                    <a:lumMod val="25000"/>
                  </a:schemeClr>
                </a:solidFill>
              </a:rPr>
              <a:t>and stay in touch with your </a:t>
            </a:r>
            <a:r>
              <a:rPr lang="en-US" sz="2600" dirty="0" smtClean="0">
                <a:solidFill>
                  <a:schemeClr val="bg2">
                    <a:lumMod val="25000"/>
                  </a:schemeClr>
                </a:solidFill>
              </a:rPr>
              <a:t>feelings.</a:t>
            </a:r>
          </a:p>
          <a:p>
            <a:pPr>
              <a:buFont typeface="Wingdings" pitchFamily="2" charset="2"/>
              <a:buChar char="v"/>
            </a:pPr>
            <a:r>
              <a:rPr lang="en-US" sz="2600" dirty="0" smtClean="0">
                <a:solidFill>
                  <a:schemeClr val="bg2">
                    <a:lumMod val="25000"/>
                  </a:schemeClr>
                </a:solidFill>
              </a:rPr>
              <a:t>Release </a:t>
            </a:r>
            <a:r>
              <a:rPr lang="en-US" sz="2600" dirty="0">
                <a:solidFill>
                  <a:schemeClr val="bg2">
                    <a:lumMod val="25000"/>
                  </a:schemeClr>
                </a:solidFill>
              </a:rPr>
              <a:t>pain, frustration and negative emotions like anger and </a:t>
            </a:r>
            <a:r>
              <a:rPr lang="en-US" sz="2600" dirty="0" smtClean="0">
                <a:solidFill>
                  <a:schemeClr val="bg2">
                    <a:lumMod val="25000"/>
                  </a:schemeClr>
                </a:solidFill>
              </a:rPr>
              <a:t>fear.</a:t>
            </a:r>
          </a:p>
          <a:p>
            <a:pPr>
              <a:buFont typeface="Wingdings" pitchFamily="2" charset="2"/>
              <a:buChar char="v"/>
            </a:pPr>
            <a:r>
              <a:rPr lang="en-US" sz="2600" dirty="0" smtClean="0">
                <a:solidFill>
                  <a:schemeClr val="bg2">
                    <a:lumMod val="25000"/>
                  </a:schemeClr>
                </a:solidFill>
              </a:rPr>
              <a:t>Grasp </a:t>
            </a:r>
            <a:r>
              <a:rPr lang="en-US" sz="2600" dirty="0">
                <a:solidFill>
                  <a:schemeClr val="bg2">
                    <a:lumMod val="25000"/>
                  </a:schemeClr>
                </a:solidFill>
              </a:rPr>
              <a:t>valuable insights that clear blocks and move you </a:t>
            </a:r>
            <a:r>
              <a:rPr lang="en-US" sz="2600" dirty="0" smtClean="0">
                <a:solidFill>
                  <a:schemeClr val="bg2">
                    <a:lumMod val="25000"/>
                  </a:schemeClr>
                </a:solidFill>
              </a:rPr>
              <a:t>forward.</a:t>
            </a:r>
          </a:p>
          <a:p>
            <a:pPr>
              <a:buFont typeface="Wingdings" pitchFamily="2" charset="2"/>
              <a:buChar char="v"/>
            </a:pPr>
            <a:r>
              <a:rPr lang="en-US" sz="2600" dirty="0">
                <a:solidFill>
                  <a:schemeClr val="bg2">
                    <a:lumMod val="25000"/>
                  </a:schemeClr>
                </a:solidFill>
              </a:rPr>
              <a:t>U</a:t>
            </a:r>
            <a:r>
              <a:rPr lang="en-US" sz="2600" dirty="0" smtClean="0">
                <a:solidFill>
                  <a:schemeClr val="bg2">
                    <a:lumMod val="25000"/>
                  </a:schemeClr>
                </a:solidFill>
              </a:rPr>
              <a:t>ncover </a:t>
            </a:r>
            <a:r>
              <a:rPr lang="en-US" sz="2600" dirty="0">
                <a:solidFill>
                  <a:schemeClr val="bg2">
                    <a:lumMod val="25000"/>
                  </a:schemeClr>
                </a:solidFill>
              </a:rPr>
              <a:t>and nurture a bigger picture for your </a:t>
            </a:r>
            <a:r>
              <a:rPr lang="en-US" sz="2600" dirty="0" smtClean="0">
                <a:solidFill>
                  <a:schemeClr val="bg2">
                    <a:lumMod val="25000"/>
                  </a:schemeClr>
                </a:solidFill>
              </a:rPr>
              <a:t>life</a:t>
            </a:r>
            <a:r>
              <a:rPr lang="en-US" sz="2600" dirty="0">
                <a:solidFill>
                  <a:schemeClr val="bg2">
                    <a:lumMod val="25000"/>
                  </a:schemeClr>
                </a:solidFill>
              </a:rPr>
              <a:t>.</a:t>
            </a:r>
            <a:endParaRPr lang="en-US" sz="2600" dirty="0" smtClean="0">
              <a:solidFill>
                <a:schemeClr val="bg2">
                  <a:lumMod val="25000"/>
                </a:schemeClr>
              </a:solidFill>
            </a:endParaRPr>
          </a:p>
          <a:p>
            <a:pPr>
              <a:buFont typeface="Wingdings" pitchFamily="2" charset="2"/>
              <a:buChar char="v"/>
            </a:pPr>
            <a:r>
              <a:rPr lang="en-US" sz="2600" dirty="0" smtClean="0">
                <a:solidFill>
                  <a:schemeClr val="bg2">
                    <a:lumMod val="25000"/>
                  </a:schemeClr>
                </a:solidFill>
              </a:rPr>
              <a:t>Promotes gratitude.</a:t>
            </a:r>
            <a:r>
              <a:rPr lang="en-US" dirty="0">
                <a:solidFill>
                  <a:schemeClr val="tx1"/>
                </a:solidFill>
              </a:rPr>
              <a:t/>
            </a:r>
            <a:br>
              <a:rPr lang="en-US" dirty="0">
                <a:solidFill>
                  <a:schemeClr val="tx1"/>
                </a:solidFill>
              </a:rPr>
            </a:br>
            <a:endParaRPr lang="en-US" dirty="0"/>
          </a:p>
          <a:p>
            <a:pPr marL="0" lvl="0" indent="0">
              <a:buNone/>
            </a:pPr>
            <a:endParaRPr lang="en-US" b="1"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sz="4000" b="1" dirty="0" smtClean="0">
                <a:solidFill>
                  <a:schemeClr val="bg1"/>
                </a:solidFill>
                <a:latin typeface="Lucida Calligraphy" pitchFamily="66" charset="0"/>
              </a:rPr>
              <a:t>What makes journal writing beneficial?</a:t>
            </a:r>
            <a:endParaRPr lang="en-US" sz="4000" dirty="0">
              <a:solidFill>
                <a:schemeClr val="bg1"/>
              </a:solidFill>
              <a:latin typeface="Lucida Calligraphy" pitchFamily="66" charset="0"/>
            </a:endParaRPr>
          </a:p>
        </p:txBody>
      </p:sp>
    </p:spTree>
    <p:extLst>
      <p:ext uri="{BB962C8B-B14F-4D97-AF65-F5344CB8AC3E}">
        <p14:creationId xmlns:p14="http://schemas.microsoft.com/office/powerpoint/2010/main" val="3699312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389120"/>
          </a:xfrm>
        </p:spPr>
        <p:txBody>
          <a:bodyPr/>
          <a:lstStyle/>
          <a:p>
            <a:pPr marL="0" lvl="0" indent="0" algn="ctr">
              <a:buNone/>
            </a:pPr>
            <a:r>
              <a:rPr lang="en-US" sz="4000" b="1" dirty="0" smtClean="0">
                <a:solidFill>
                  <a:schemeClr val="tx2">
                    <a:lumMod val="75000"/>
                  </a:schemeClr>
                </a:solidFill>
                <a:latin typeface="Papyrus" pitchFamily="66" charset="0"/>
              </a:rPr>
              <a:t>“Journal </a:t>
            </a:r>
            <a:r>
              <a:rPr lang="en-US" sz="4000" b="1" dirty="0">
                <a:solidFill>
                  <a:schemeClr val="tx2">
                    <a:lumMod val="75000"/>
                  </a:schemeClr>
                </a:solidFill>
                <a:latin typeface="Papyrus" pitchFamily="66" charset="0"/>
              </a:rPr>
              <a:t>writing is a way of paying close attention to our </a:t>
            </a:r>
            <a:r>
              <a:rPr lang="en-US" sz="4000" b="1" dirty="0" smtClean="0">
                <a:solidFill>
                  <a:schemeClr val="tx2">
                    <a:lumMod val="75000"/>
                  </a:schemeClr>
                </a:solidFill>
                <a:latin typeface="Papyrus" pitchFamily="66" charset="0"/>
              </a:rPr>
              <a:t>lives.”</a:t>
            </a:r>
          </a:p>
          <a:p>
            <a:pPr marL="0" lvl="0" indent="0">
              <a:buNone/>
            </a:pPr>
            <a:endParaRPr lang="en-US" sz="4000" dirty="0">
              <a:solidFill>
                <a:schemeClr val="tx2">
                  <a:lumMod val="75000"/>
                </a:schemeClr>
              </a:solidFill>
              <a:latin typeface="Papyrus" pitchFamily="66" charset="0"/>
            </a:endParaRPr>
          </a:p>
          <a:p>
            <a:pPr marL="0" lvl="0" indent="0" algn="r">
              <a:buNone/>
            </a:pPr>
            <a:r>
              <a:rPr lang="en-US" dirty="0" smtClean="0">
                <a:solidFill>
                  <a:schemeClr val="tx2">
                    <a:lumMod val="75000"/>
                  </a:schemeClr>
                </a:solidFill>
                <a:latin typeface="Papyrus" pitchFamily="66" charset="0"/>
              </a:rPr>
              <a:t>- </a:t>
            </a:r>
            <a:r>
              <a:rPr lang="en-US" sz="1600" dirty="0" smtClean="0">
                <a:solidFill>
                  <a:schemeClr val="tx2">
                    <a:lumMod val="75000"/>
                  </a:schemeClr>
                </a:solidFill>
                <a:latin typeface="Papyrus" pitchFamily="66" charset="0"/>
              </a:rPr>
              <a:t>Marlene </a:t>
            </a:r>
            <a:r>
              <a:rPr lang="en-US" sz="1600" dirty="0">
                <a:solidFill>
                  <a:schemeClr val="tx2">
                    <a:lumMod val="75000"/>
                  </a:schemeClr>
                </a:solidFill>
                <a:latin typeface="Papyrus" pitchFamily="66" charset="0"/>
              </a:rPr>
              <a:t>A. </a:t>
            </a:r>
            <a:r>
              <a:rPr lang="en-US" sz="1600" dirty="0" err="1" smtClean="0">
                <a:solidFill>
                  <a:schemeClr val="tx2">
                    <a:lumMod val="75000"/>
                  </a:schemeClr>
                </a:solidFill>
                <a:latin typeface="Papyrus" pitchFamily="66" charset="0"/>
              </a:rPr>
              <a:t>Schiwy</a:t>
            </a:r>
            <a:endParaRPr lang="en-US" sz="1600" dirty="0" smtClean="0">
              <a:solidFill>
                <a:schemeClr val="tx2">
                  <a:lumMod val="75000"/>
                </a:schemeClr>
              </a:solidFill>
              <a:latin typeface="Papyrus" pitchFamily="66" charset="0"/>
            </a:endParaRPr>
          </a:p>
          <a:p>
            <a:pPr marL="0" indent="0" algn="r">
              <a:buNone/>
            </a:pPr>
            <a:r>
              <a:rPr lang="en-US" sz="1400" b="1" i="1" dirty="0">
                <a:solidFill>
                  <a:schemeClr val="tx2">
                    <a:lumMod val="75000"/>
                  </a:schemeClr>
                </a:solidFill>
                <a:latin typeface="Papyrus" pitchFamily="66" charset="0"/>
              </a:rPr>
              <a:t>Voice of Her Own: Women and the Journal Writing Journey</a:t>
            </a:r>
            <a:endParaRPr lang="en-US" sz="1400" i="1" dirty="0">
              <a:solidFill>
                <a:schemeClr val="tx2">
                  <a:lumMod val="75000"/>
                </a:schemeClr>
              </a:solidFill>
              <a:latin typeface="Papyrus" pitchFamily="66" charset="0"/>
            </a:endParaRPr>
          </a:p>
          <a:p>
            <a:pPr lvl="0" algn="r">
              <a:buFontTx/>
              <a:buChar char="-"/>
            </a:pPr>
            <a:r>
              <a:rPr lang="en-US" b="1" dirty="0">
                <a:solidFill>
                  <a:schemeClr val="tx2">
                    <a:lumMod val="75000"/>
                  </a:schemeClr>
                </a:solidFill>
              </a:rPr>
              <a:t/>
            </a:r>
            <a:br>
              <a:rPr lang="en-US" b="1" dirty="0">
                <a:solidFill>
                  <a:schemeClr val="tx2">
                    <a:lumMod val="75000"/>
                  </a:schemeClr>
                </a:solidFill>
              </a:rPr>
            </a:br>
            <a:endParaRPr lang="en-US" dirty="0">
              <a:solidFill>
                <a:schemeClr val="tx2">
                  <a:lumMod val="75000"/>
                </a:schemeClr>
              </a:solidFill>
            </a:endParaRPr>
          </a:p>
        </p:txBody>
      </p:sp>
      <p:sp>
        <p:nvSpPr>
          <p:cNvPr id="2" name="Title 1"/>
          <p:cNvSpPr>
            <a:spLocks noGrp="1"/>
          </p:cNvSpPr>
          <p:nvPr>
            <p:ph type="title"/>
          </p:nvPr>
        </p:nvSpPr>
        <p:spPr/>
        <p:txBody>
          <a:bodyPr>
            <a:normAutofit/>
          </a:bodyPr>
          <a:lstStyle/>
          <a:p>
            <a:endParaRPr lang="en-US" sz="4000" u="sng" dirty="0">
              <a:solidFill>
                <a:schemeClr val="bg1"/>
              </a:solidFill>
              <a:latin typeface="Lucida Calligraphy" pitchFamily="66" charset="0"/>
            </a:endParaRPr>
          </a:p>
        </p:txBody>
      </p:sp>
    </p:spTree>
    <p:extLst>
      <p:ext uri="{BB962C8B-B14F-4D97-AF65-F5344CB8AC3E}">
        <p14:creationId xmlns:p14="http://schemas.microsoft.com/office/powerpoint/2010/main" val="288968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81000" y="1295401"/>
            <a:ext cx="8153400" cy="6001643"/>
          </a:xfrm>
          <a:prstGeom prst="rect">
            <a:avLst/>
          </a:prstGeom>
        </p:spPr>
        <p:txBody>
          <a:bodyPr wrap="square">
            <a:spAutoFit/>
          </a:bodyPr>
          <a:lstStyle/>
          <a:p>
            <a:r>
              <a:rPr lang="en-US" sz="3800" b="1" dirty="0" smtClean="0">
                <a:solidFill>
                  <a:schemeClr val="tx2">
                    <a:lumMod val="75000"/>
                  </a:schemeClr>
                </a:solidFill>
                <a:latin typeface="Papyrus" pitchFamily="66" charset="0"/>
              </a:rPr>
              <a:t>“ ‘Who am I?’ is the greatest question a woman can ask herself… Self-discovery is what life is all about. Unfolding within our spiritual activities, our daydreams, our love relationships, our parental responsibilities, our careers, and hobbies is the answer to this all-important question.” </a:t>
            </a:r>
          </a:p>
          <a:p>
            <a:pPr algn="r"/>
            <a:r>
              <a:rPr lang="en-US" sz="3200" dirty="0" smtClean="0">
                <a:solidFill>
                  <a:schemeClr val="tx2">
                    <a:lumMod val="75000"/>
                  </a:schemeClr>
                </a:solidFill>
                <a:latin typeface="Papyrus" pitchFamily="66" charset="0"/>
              </a:rPr>
              <a:t>- </a:t>
            </a:r>
            <a:r>
              <a:rPr lang="en-US" sz="2400" dirty="0" smtClean="0">
                <a:solidFill>
                  <a:schemeClr val="tx2">
                    <a:lumMod val="75000"/>
                  </a:schemeClr>
                </a:solidFill>
                <a:latin typeface="Tempus Sans ITC" pitchFamily="82" charset="0"/>
              </a:rPr>
              <a:t>Dawn M. Daniels &amp; Candace Sandy</a:t>
            </a:r>
            <a:endParaRPr lang="en-US" sz="2400" dirty="0">
              <a:solidFill>
                <a:schemeClr val="tx2">
                  <a:lumMod val="75000"/>
                </a:schemeClr>
              </a:solidFill>
              <a:latin typeface="Tempus Sans ITC" pitchFamily="82" charset="0"/>
            </a:endParaRPr>
          </a:p>
          <a:p>
            <a:pPr algn="ctr"/>
            <a:endParaRPr lang="en-US" sz="4800" dirty="0">
              <a:latin typeface="Papyrus" pitchFamily="66" charset="0"/>
            </a:endParaRPr>
          </a:p>
        </p:txBody>
      </p:sp>
    </p:spTree>
    <p:extLst>
      <p:ext uri="{BB962C8B-B14F-4D97-AF65-F5344CB8AC3E}">
        <p14:creationId xmlns:p14="http://schemas.microsoft.com/office/powerpoint/2010/main" val="1573061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2800" dirty="0" smtClean="0"/>
              <a:t>Gratitude Journal</a:t>
            </a:r>
          </a:p>
          <a:p>
            <a:r>
              <a:rPr lang="en-US" sz="2800" dirty="0" smtClean="0"/>
              <a:t>Health Journal</a:t>
            </a:r>
          </a:p>
          <a:p>
            <a:r>
              <a:rPr lang="en-US" sz="2800" dirty="0" smtClean="0"/>
              <a:t>Creative Journal</a:t>
            </a:r>
          </a:p>
          <a:p>
            <a:r>
              <a:rPr lang="en-US" sz="2800" dirty="0" smtClean="0"/>
              <a:t>Dreams Journal</a:t>
            </a:r>
          </a:p>
          <a:p>
            <a:r>
              <a:rPr lang="en-US" sz="2800" dirty="0" smtClean="0"/>
              <a:t>Couple Journal</a:t>
            </a:r>
          </a:p>
          <a:p>
            <a:r>
              <a:rPr lang="en-US" sz="2800" dirty="0" smtClean="0"/>
              <a:t>Family Journal </a:t>
            </a:r>
          </a:p>
          <a:p>
            <a:r>
              <a:rPr lang="en-US" sz="2800" dirty="0" smtClean="0"/>
              <a:t>Child-Parent Journal</a:t>
            </a:r>
          </a:p>
          <a:p>
            <a:r>
              <a:rPr lang="en-US" sz="2800" dirty="0" smtClean="0"/>
              <a:t>Prayer/Spiritual Journal</a:t>
            </a:r>
          </a:p>
          <a:p>
            <a:r>
              <a:rPr lang="en-US" sz="2800" dirty="0" smtClean="0"/>
              <a:t>“Kitchen Sink” Journal</a:t>
            </a:r>
            <a:endParaRPr lang="en-US" sz="2800" dirty="0"/>
          </a:p>
        </p:txBody>
      </p:sp>
      <p:sp>
        <p:nvSpPr>
          <p:cNvPr id="2" name="Title 1"/>
          <p:cNvSpPr>
            <a:spLocks noGrp="1"/>
          </p:cNvSpPr>
          <p:nvPr>
            <p:ph type="title"/>
          </p:nvPr>
        </p:nvSpPr>
        <p:spPr/>
        <p:txBody>
          <a:bodyPr/>
          <a:lstStyle/>
          <a:p>
            <a:r>
              <a:rPr lang="en-US" b="1" dirty="0" smtClean="0">
                <a:solidFill>
                  <a:schemeClr val="bg1"/>
                </a:solidFill>
                <a:latin typeface="Lucida Calligraphy" pitchFamily="66" charset="0"/>
              </a:rPr>
              <a:t>Types of Journals</a:t>
            </a:r>
            <a:endParaRPr lang="en-US" b="1" dirty="0">
              <a:solidFill>
                <a:schemeClr val="bg1"/>
              </a:solidFill>
              <a:latin typeface="Lucida Calligraphy"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2880</TotalTime>
  <Words>3693</Words>
  <Application>Microsoft Office PowerPoint</Application>
  <PresentationFormat>On-screen Show (4:3)</PresentationFormat>
  <Paragraphs>520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Waveform</vt:lpstr>
      <vt:lpstr>       Writing and Well-being: Utilizing Journal Writing  in Therapy </vt:lpstr>
      <vt:lpstr>We Wear the Mask    - Paul Laurence Dunbar (1872-1906)</vt:lpstr>
      <vt:lpstr>Reasons We Hide our Pain</vt:lpstr>
      <vt:lpstr>PowerPoint Presentation</vt:lpstr>
      <vt:lpstr>Benefits of Journal Writing </vt:lpstr>
      <vt:lpstr>What makes journal writing beneficial?</vt:lpstr>
      <vt:lpstr>PowerPoint Presentation</vt:lpstr>
      <vt:lpstr>PowerPoint Presentation</vt:lpstr>
      <vt:lpstr>Types of Journals</vt:lpstr>
      <vt:lpstr>Utilizing Journal Writing in Therapy</vt:lpstr>
      <vt:lpstr>Utilizing Journal Writing in Individual Counseling</vt:lpstr>
      <vt:lpstr>Utilizing Journal Writing in  Individual Counseling</vt:lpstr>
      <vt:lpstr>Utilizing Journal Writing in  Individual Counseling</vt:lpstr>
      <vt:lpstr>Utilizing Journal Writing in  Individual Counseling</vt:lpstr>
      <vt:lpstr>Utilizing Journal Writing in  Individual Counseling</vt:lpstr>
      <vt:lpstr>Utilizing Journal Writing in Group Counseling</vt:lpstr>
      <vt:lpstr>Talking to Clients about Journal Writing </vt:lpstr>
      <vt:lpstr>PowerPoint Presentation</vt:lpstr>
      <vt:lpstr>PowerPoint Presentation</vt:lpstr>
      <vt:lpstr>PowerPoint Presentation</vt:lpstr>
      <vt:lpstr>Journal Writing Techniques</vt:lpstr>
      <vt:lpstr>Sentence Stems</vt:lpstr>
      <vt:lpstr>Five-Minute Sprint</vt:lpstr>
      <vt:lpstr>Inventory</vt:lpstr>
      <vt:lpstr>Inventory Questions</vt:lpstr>
      <vt:lpstr>Lists of 100</vt:lpstr>
      <vt:lpstr>AlphaPoems</vt:lpstr>
      <vt:lpstr> </vt:lpstr>
      <vt:lpstr>Springboards</vt:lpstr>
      <vt:lpstr>Free Write</vt:lpstr>
      <vt:lpstr>What if I don't feel like writing in my journal? </vt:lpstr>
      <vt:lpstr>PowerPoint Presentation</vt:lpstr>
      <vt:lpstr>Journal Writing Prompts</vt:lpstr>
      <vt:lpstr>PowerPoint Presentation</vt:lpstr>
      <vt:lpstr>PowerPoint Presentation</vt:lpstr>
      <vt:lpstr>Contact Information</vt:lpstr>
    </vt:vector>
  </TitlesOfParts>
  <Company>Texas A&amp;M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WRITING WORKSHOP</dc:title>
  <dc:creator>ewright</dc:creator>
  <cp:lastModifiedBy>Esther Wright</cp:lastModifiedBy>
  <cp:revision>252</cp:revision>
  <cp:lastPrinted>2012-11-06T23:34:23Z</cp:lastPrinted>
  <dcterms:created xsi:type="dcterms:W3CDTF">2008-02-13T15:58:01Z</dcterms:created>
  <dcterms:modified xsi:type="dcterms:W3CDTF">2012-11-13T14:24:52Z</dcterms:modified>
</cp:coreProperties>
</file>