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0155b92e8b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0155b92e8b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016d49807e_1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016d49807e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016d49807e_1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016d49807e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016d49807e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016d49807e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016d49807e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016d49807e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016d49807e_1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016d49807e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016d49807e_1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016d49807e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016d49807e_1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016d49807e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016d49807e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016d49807e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016d49807e_1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016d49807e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016d49807e_4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016d49807e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016d49807e_1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016d49807e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016d49807e_1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016d49807e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016d49807e_1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016d49807e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016d49807e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016d49807e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016d49807e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016d49807e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fa7a2c4c5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fa7a2c4c5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0155b92e8b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0155b92e8b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016d49807e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016d49807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0155b92e8b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0155b92e8b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016d49807e_1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016d49807e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Only difference in our circuit vs the instructions pic was that we place the piezo buzzer in “I” instead of “h”.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016d49807e_5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016d49807e_5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016d49807e_5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016d49807e_5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016d49807e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016d49807e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used three push buttons.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3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598100" y="798250"/>
            <a:ext cx="8222100" cy="1055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Sparkfun Inventor’s Kit</a:t>
            </a:r>
            <a:endParaRPr/>
          </a:p>
        </p:txBody>
      </p:sp>
      <p:sp>
        <p:nvSpPr>
          <p:cNvPr id="86" name="Google Shape;86;p13"/>
          <p:cNvSpPr txBox="1">
            <a:spLocks noGrp="1"/>
          </p:cNvSpPr>
          <p:nvPr>
            <p:ph type="subTitle" idx="1"/>
          </p:nvPr>
        </p:nvSpPr>
        <p:spPr>
          <a:xfrm>
            <a:off x="598088" y="2715913"/>
            <a:ext cx="8222100" cy="21240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6"/>
                </a:solidFill>
              </a:rPr>
              <a:t>Digital Logic Design</a:t>
            </a:r>
            <a:endParaRPr>
              <a:solidFill>
                <a:schemeClr val="accent6"/>
              </a:solidFill>
            </a:endParaRPr>
          </a:p>
          <a:p>
            <a:pPr marL="0" lvl="0" indent="0" algn="l" rtl="0">
              <a:spcBef>
                <a:spcPts val="0"/>
              </a:spcBef>
              <a:spcAft>
                <a:spcPts val="0"/>
              </a:spcAft>
              <a:buNone/>
            </a:pPr>
            <a:r>
              <a:rPr lang="en">
                <a:solidFill>
                  <a:schemeClr val="accent6"/>
                </a:solidFill>
              </a:rPr>
              <a:t>Dr. Yasser Ismail</a:t>
            </a:r>
            <a:endParaRPr>
              <a:solidFill>
                <a:schemeClr val="accent6"/>
              </a:solidFill>
            </a:endParaRPr>
          </a:p>
          <a:p>
            <a:pPr marL="0" lvl="0" indent="0" algn="l" rtl="0">
              <a:spcBef>
                <a:spcPts val="0"/>
              </a:spcBef>
              <a:spcAft>
                <a:spcPts val="0"/>
              </a:spcAft>
              <a:buNone/>
            </a:pPr>
            <a:r>
              <a:rPr lang="en">
                <a:solidFill>
                  <a:schemeClr val="accent6"/>
                </a:solidFill>
              </a:rPr>
              <a:t>November 12, 2021</a:t>
            </a:r>
            <a:endParaRPr>
              <a:solidFill>
                <a:schemeClr val="accent5"/>
              </a:solidFill>
            </a:endParaRPr>
          </a:p>
          <a:p>
            <a:pPr marL="0" lvl="0" indent="0" algn="l" rtl="0">
              <a:spcBef>
                <a:spcPts val="0"/>
              </a:spcBef>
              <a:spcAft>
                <a:spcPts val="0"/>
              </a:spcAft>
              <a:buNone/>
            </a:pPr>
            <a:endParaRPr>
              <a:solidFill>
                <a:schemeClr val="accent5"/>
              </a:solidFill>
            </a:endParaRPr>
          </a:p>
          <a:p>
            <a:pPr marL="0" lvl="0" indent="0" algn="l" rtl="0">
              <a:spcBef>
                <a:spcPts val="0"/>
              </a:spcBef>
              <a:spcAft>
                <a:spcPts val="0"/>
              </a:spcAft>
              <a:buNone/>
            </a:pPr>
            <a:r>
              <a:rPr lang="en">
                <a:solidFill>
                  <a:srgbClr val="E06666"/>
                </a:solidFill>
              </a:rPr>
              <a:t>Janae Minor</a:t>
            </a:r>
            <a:endParaRPr>
              <a:solidFill>
                <a:srgbClr val="E06666"/>
              </a:solidFill>
            </a:endParaRPr>
          </a:p>
          <a:p>
            <a:pPr marL="0" lvl="0" indent="0" algn="l" rtl="0">
              <a:spcBef>
                <a:spcPts val="0"/>
              </a:spcBef>
              <a:spcAft>
                <a:spcPts val="0"/>
              </a:spcAft>
              <a:buNone/>
            </a:pPr>
            <a:r>
              <a:rPr lang="en">
                <a:solidFill>
                  <a:srgbClr val="E06666"/>
                </a:solidFill>
              </a:rPr>
              <a:t>Cierra Cage</a:t>
            </a:r>
            <a:endParaRPr>
              <a:solidFill>
                <a:srgbClr val="E06666"/>
              </a:solidFill>
            </a:endParaRPr>
          </a:p>
        </p:txBody>
      </p:sp>
      <p:pic>
        <p:nvPicPr>
          <p:cNvPr id="87" name="Google Shape;87;p13"/>
          <p:cNvPicPr preferRelativeResize="0"/>
          <p:nvPr/>
        </p:nvPicPr>
        <p:blipFill rotWithShape="1">
          <a:blip r:embed="rId3">
            <a:alphaModFix/>
          </a:blip>
          <a:srcRect l="18917" t="4861" r="16802"/>
          <a:stretch/>
        </p:blipFill>
        <p:spPr>
          <a:xfrm>
            <a:off x="4784300" y="1997050"/>
            <a:ext cx="2929600" cy="2892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Design: Circuit 2B “Digital Trumpet”</a:t>
            </a:r>
            <a:endParaRPr/>
          </a:p>
          <a:p>
            <a:pPr marL="0" lvl="0" indent="0" algn="l" rtl="0">
              <a:spcBef>
                <a:spcPts val="0"/>
              </a:spcBef>
              <a:spcAft>
                <a:spcPts val="0"/>
              </a:spcAft>
              <a:buNone/>
            </a:pPr>
            <a:endParaRPr/>
          </a:p>
        </p:txBody>
      </p:sp>
      <p:pic>
        <p:nvPicPr>
          <p:cNvPr id="152" name="Google Shape;152;p22"/>
          <p:cNvPicPr preferRelativeResize="0"/>
          <p:nvPr/>
        </p:nvPicPr>
        <p:blipFill>
          <a:blip r:embed="rId3">
            <a:alphaModFix/>
          </a:blip>
          <a:stretch>
            <a:fillRect/>
          </a:stretch>
        </p:blipFill>
        <p:spPr>
          <a:xfrm>
            <a:off x="152400" y="1017800"/>
            <a:ext cx="5461876" cy="3820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600"/>
              <a:t>Project Implementation: Circuit 2B “Digital Trumpet”</a:t>
            </a:r>
            <a:endParaRPr sz="2200"/>
          </a:p>
          <a:p>
            <a:pPr marL="0" lvl="0" indent="0" algn="l" rtl="0">
              <a:spcBef>
                <a:spcPts val="0"/>
              </a:spcBef>
              <a:spcAft>
                <a:spcPts val="0"/>
              </a:spcAft>
              <a:buSzPts val="990"/>
              <a:buNone/>
            </a:pPr>
            <a:endParaRPr sz="2700"/>
          </a:p>
        </p:txBody>
      </p:sp>
      <p:pic>
        <p:nvPicPr>
          <p:cNvPr id="158" name="Google Shape;158;p23"/>
          <p:cNvPicPr preferRelativeResize="0"/>
          <p:nvPr/>
        </p:nvPicPr>
        <p:blipFill rotWithShape="1">
          <a:blip r:embed="rId3">
            <a:alphaModFix/>
          </a:blip>
          <a:srcRect l="5557" t="32324" r="32480" b="16464"/>
          <a:stretch/>
        </p:blipFill>
        <p:spPr>
          <a:xfrm rot="5400000">
            <a:off x="768451" y="732251"/>
            <a:ext cx="3772850" cy="41575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Code Analysis:</a:t>
            </a:r>
            <a:endParaRPr/>
          </a:p>
        </p:txBody>
      </p:sp>
      <p:pic>
        <p:nvPicPr>
          <p:cNvPr id="164" name="Google Shape;164;p24"/>
          <p:cNvPicPr preferRelativeResize="0"/>
          <p:nvPr/>
        </p:nvPicPr>
        <p:blipFill rotWithShape="1">
          <a:blip r:embed="rId3">
            <a:alphaModFix/>
          </a:blip>
          <a:srcRect l="16176" t="31326" r="18172" b="22611"/>
          <a:stretch/>
        </p:blipFill>
        <p:spPr>
          <a:xfrm>
            <a:off x="421425" y="1326150"/>
            <a:ext cx="6504175" cy="2565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Video:Circuit 2B “Digital Trumpet” </a:t>
            </a:r>
            <a:endParaRPr/>
          </a:p>
        </p:txBody>
      </p:sp>
      <p:pic>
        <p:nvPicPr>
          <p:cNvPr id="2" name="trim.70837D10-5BA3-499C-B13C-2BA04288E413.MOV">
            <a:hlinkClick r:id="" action="ppaction://media"/>
            <a:extLst>
              <a:ext uri="{FF2B5EF4-FFF2-40B4-BE49-F238E27FC236}">
                <a16:creationId xmlns:a16="http://schemas.microsoft.com/office/drawing/2014/main" id="{4DABED1B-3225-2A4A-9755-7CD61D70E7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24546" y="1017800"/>
            <a:ext cx="3071090" cy="37632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Components: Circuit 2C “Simon Says Game”</a:t>
            </a:r>
            <a:endParaRPr/>
          </a:p>
          <a:p>
            <a:pPr marL="0" lvl="0" indent="0" algn="l" rtl="0">
              <a:spcBef>
                <a:spcPts val="0"/>
              </a:spcBef>
              <a:spcAft>
                <a:spcPts val="0"/>
              </a:spcAft>
              <a:buNone/>
            </a:pPr>
            <a:endParaRPr/>
          </a:p>
        </p:txBody>
      </p:sp>
      <p:pic>
        <p:nvPicPr>
          <p:cNvPr id="176" name="Google Shape;176;p26"/>
          <p:cNvPicPr preferRelativeResize="0"/>
          <p:nvPr/>
        </p:nvPicPr>
        <p:blipFill>
          <a:blip r:embed="rId3">
            <a:alphaModFix/>
          </a:blip>
          <a:stretch>
            <a:fillRect/>
          </a:stretch>
        </p:blipFill>
        <p:spPr>
          <a:xfrm>
            <a:off x="119776" y="917550"/>
            <a:ext cx="1409499" cy="2349175"/>
          </a:xfrm>
          <a:prstGeom prst="rect">
            <a:avLst/>
          </a:prstGeom>
          <a:noFill/>
          <a:ln>
            <a:noFill/>
          </a:ln>
        </p:spPr>
      </p:pic>
      <p:pic>
        <p:nvPicPr>
          <p:cNvPr id="177" name="Google Shape;177;p26"/>
          <p:cNvPicPr preferRelativeResize="0"/>
          <p:nvPr/>
        </p:nvPicPr>
        <p:blipFill>
          <a:blip r:embed="rId4">
            <a:alphaModFix/>
          </a:blip>
          <a:stretch>
            <a:fillRect/>
          </a:stretch>
        </p:blipFill>
        <p:spPr>
          <a:xfrm>
            <a:off x="1348794" y="1055350"/>
            <a:ext cx="1217581" cy="1529400"/>
          </a:xfrm>
          <a:prstGeom prst="rect">
            <a:avLst/>
          </a:prstGeom>
          <a:noFill/>
          <a:ln>
            <a:noFill/>
          </a:ln>
        </p:spPr>
      </p:pic>
      <p:pic>
        <p:nvPicPr>
          <p:cNvPr id="178" name="Google Shape;178;p26"/>
          <p:cNvPicPr preferRelativeResize="0"/>
          <p:nvPr/>
        </p:nvPicPr>
        <p:blipFill>
          <a:blip r:embed="rId5">
            <a:alphaModFix/>
          </a:blip>
          <a:stretch>
            <a:fillRect/>
          </a:stretch>
        </p:blipFill>
        <p:spPr>
          <a:xfrm>
            <a:off x="190725" y="3556950"/>
            <a:ext cx="1084175" cy="1421901"/>
          </a:xfrm>
          <a:prstGeom prst="rect">
            <a:avLst/>
          </a:prstGeom>
          <a:noFill/>
          <a:ln>
            <a:noFill/>
          </a:ln>
        </p:spPr>
      </p:pic>
      <p:pic>
        <p:nvPicPr>
          <p:cNvPr id="179" name="Google Shape;179;p26"/>
          <p:cNvPicPr preferRelativeResize="0"/>
          <p:nvPr/>
        </p:nvPicPr>
        <p:blipFill>
          <a:blip r:embed="rId6">
            <a:alphaModFix/>
          </a:blip>
          <a:stretch>
            <a:fillRect/>
          </a:stretch>
        </p:blipFill>
        <p:spPr>
          <a:xfrm>
            <a:off x="1212177" y="3782025"/>
            <a:ext cx="1490874" cy="860125"/>
          </a:xfrm>
          <a:prstGeom prst="rect">
            <a:avLst/>
          </a:prstGeom>
          <a:noFill/>
          <a:ln>
            <a:noFill/>
          </a:ln>
        </p:spPr>
      </p:pic>
      <p:pic>
        <p:nvPicPr>
          <p:cNvPr id="180" name="Google Shape;180;p26"/>
          <p:cNvPicPr preferRelativeResize="0"/>
          <p:nvPr/>
        </p:nvPicPr>
        <p:blipFill>
          <a:blip r:embed="rId7">
            <a:alphaModFix/>
          </a:blip>
          <a:stretch>
            <a:fillRect/>
          </a:stretch>
        </p:blipFill>
        <p:spPr>
          <a:xfrm>
            <a:off x="2845312" y="917549"/>
            <a:ext cx="1084175" cy="1391611"/>
          </a:xfrm>
          <a:prstGeom prst="rect">
            <a:avLst/>
          </a:prstGeom>
          <a:noFill/>
          <a:ln>
            <a:noFill/>
          </a:ln>
        </p:spPr>
      </p:pic>
      <p:pic>
        <p:nvPicPr>
          <p:cNvPr id="181" name="Google Shape;181;p26"/>
          <p:cNvPicPr preferRelativeResize="0"/>
          <p:nvPr/>
        </p:nvPicPr>
        <p:blipFill>
          <a:blip r:embed="rId8">
            <a:alphaModFix/>
          </a:blip>
          <a:stretch>
            <a:fillRect/>
          </a:stretch>
        </p:blipFill>
        <p:spPr>
          <a:xfrm>
            <a:off x="4208400" y="1017800"/>
            <a:ext cx="3962350" cy="2349176"/>
          </a:xfrm>
          <a:prstGeom prst="rect">
            <a:avLst/>
          </a:prstGeom>
          <a:noFill/>
          <a:ln>
            <a:noFill/>
          </a:ln>
        </p:spPr>
      </p:pic>
      <p:pic>
        <p:nvPicPr>
          <p:cNvPr id="182" name="Google Shape;182;p26"/>
          <p:cNvPicPr preferRelativeResize="0"/>
          <p:nvPr/>
        </p:nvPicPr>
        <p:blipFill>
          <a:blip r:embed="rId9">
            <a:alphaModFix/>
          </a:blip>
          <a:stretch>
            <a:fillRect/>
          </a:stretch>
        </p:blipFill>
        <p:spPr>
          <a:xfrm>
            <a:off x="1529275" y="2446950"/>
            <a:ext cx="2487478" cy="607800"/>
          </a:xfrm>
          <a:prstGeom prst="rect">
            <a:avLst/>
          </a:prstGeom>
          <a:noFill/>
          <a:ln>
            <a:noFill/>
          </a:ln>
        </p:spPr>
      </p:pic>
      <p:pic>
        <p:nvPicPr>
          <p:cNvPr id="183" name="Google Shape;183;p26"/>
          <p:cNvPicPr preferRelativeResize="0"/>
          <p:nvPr/>
        </p:nvPicPr>
        <p:blipFill>
          <a:blip r:embed="rId10">
            <a:alphaModFix/>
          </a:blip>
          <a:stretch>
            <a:fillRect/>
          </a:stretch>
        </p:blipFill>
        <p:spPr>
          <a:xfrm>
            <a:off x="2555475" y="3343538"/>
            <a:ext cx="6647274" cy="1298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Design: Circuit 2C “Simon Says Game”</a:t>
            </a:r>
            <a:endParaRPr/>
          </a:p>
          <a:p>
            <a:pPr marL="0" lvl="0" indent="0" algn="l" rtl="0">
              <a:spcBef>
                <a:spcPts val="0"/>
              </a:spcBef>
              <a:spcAft>
                <a:spcPts val="0"/>
              </a:spcAft>
              <a:buNone/>
            </a:pPr>
            <a:endParaRPr/>
          </a:p>
        </p:txBody>
      </p:sp>
      <p:pic>
        <p:nvPicPr>
          <p:cNvPr id="189" name="Google Shape;189;p27"/>
          <p:cNvPicPr preferRelativeResize="0"/>
          <p:nvPr/>
        </p:nvPicPr>
        <p:blipFill>
          <a:blip r:embed="rId3">
            <a:alphaModFix/>
          </a:blip>
          <a:stretch>
            <a:fillRect/>
          </a:stretch>
        </p:blipFill>
        <p:spPr>
          <a:xfrm>
            <a:off x="168075" y="1017800"/>
            <a:ext cx="5329581" cy="38208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600"/>
              <a:t>Project Implementation: Circuit 2C “Simon Says Game”</a:t>
            </a:r>
            <a:endParaRPr sz="2200"/>
          </a:p>
          <a:p>
            <a:pPr marL="0" lvl="0" indent="0" algn="l" rtl="0">
              <a:spcBef>
                <a:spcPts val="0"/>
              </a:spcBef>
              <a:spcAft>
                <a:spcPts val="0"/>
              </a:spcAft>
              <a:buSzPts val="990"/>
              <a:buNone/>
            </a:pPr>
            <a:endParaRPr sz="2700"/>
          </a:p>
        </p:txBody>
      </p:sp>
      <p:pic>
        <p:nvPicPr>
          <p:cNvPr id="195" name="Google Shape;195;p28"/>
          <p:cNvPicPr preferRelativeResize="0"/>
          <p:nvPr/>
        </p:nvPicPr>
        <p:blipFill rotWithShape="1">
          <a:blip r:embed="rId3">
            <a:alphaModFix/>
          </a:blip>
          <a:srcRect t="24518" r="20773" b="22317"/>
          <a:stretch/>
        </p:blipFill>
        <p:spPr>
          <a:xfrm>
            <a:off x="311700" y="1017800"/>
            <a:ext cx="3891752" cy="34818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Code Analysis:</a:t>
            </a:r>
            <a:endParaRPr/>
          </a:p>
        </p:txBody>
      </p:sp>
      <p:pic>
        <p:nvPicPr>
          <p:cNvPr id="201" name="Google Shape;201;p29"/>
          <p:cNvPicPr preferRelativeResize="0"/>
          <p:nvPr/>
        </p:nvPicPr>
        <p:blipFill>
          <a:blip r:embed="rId3">
            <a:alphaModFix/>
          </a:blip>
          <a:stretch>
            <a:fillRect/>
          </a:stretch>
        </p:blipFill>
        <p:spPr>
          <a:xfrm>
            <a:off x="154875" y="1123150"/>
            <a:ext cx="6400199" cy="32886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t>Video:Circuit 2C “Simon Says Game” </a:t>
            </a:r>
            <a:endParaRPr sz="2700"/>
          </a:p>
        </p:txBody>
      </p:sp>
      <p:pic>
        <p:nvPicPr>
          <p:cNvPr id="2" name="trim.F1806D69-81A4-4937-B80D-F34C6FAEC40B.MOV">
            <a:hlinkClick r:id="" action="ppaction://media"/>
            <a:extLst>
              <a:ext uri="{FF2B5EF4-FFF2-40B4-BE49-F238E27FC236}">
                <a16:creationId xmlns:a16="http://schemas.microsoft.com/office/drawing/2014/main" id="{996C566E-36E7-914D-A49F-6EDDA76759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93110" y="847084"/>
            <a:ext cx="3179617" cy="3886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Components: Circuit 5C “Autonomous Robot”</a:t>
            </a:r>
            <a:endParaRPr/>
          </a:p>
          <a:p>
            <a:pPr marL="0" lvl="0" indent="0" algn="l" rtl="0">
              <a:spcBef>
                <a:spcPts val="0"/>
              </a:spcBef>
              <a:spcAft>
                <a:spcPts val="0"/>
              </a:spcAft>
              <a:buNone/>
            </a:pPr>
            <a:endParaRPr/>
          </a:p>
        </p:txBody>
      </p:sp>
      <p:pic>
        <p:nvPicPr>
          <p:cNvPr id="213" name="Google Shape;213;p31"/>
          <p:cNvPicPr preferRelativeResize="0"/>
          <p:nvPr/>
        </p:nvPicPr>
        <p:blipFill>
          <a:blip r:embed="rId3">
            <a:alphaModFix/>
          </a:blip>
          <a:stretch>
            <a:fillRect/>
          </a:stretch>
        </p:blipFill>
        <p:spPr>
          <a:xfrm>
            <a:off x="119776" y="1017800"/>
            <a:ext cx="1409499" cy="2349175"/>
          </a:xfrm>
          <a:prstGeom prst="rect">
            <a:avLst/>
          </a:prstGeom>
          <a:noFill/>
          <a:ln>
            <a:noFill/>
          </a:ln>
        </p:spPr>
      </p:pic>
      <p:pic>
        <p:nvPicPr>
          <p:cNvPr id="214" name="Google Shape;214;p31"/>
          <p:cNvPicPr preferRelativeResize="0"/>
          <p:nvPr/>
        </p:nvPicPr>
        <p:blipFill>
          <a:blip r:embed="rId4">
            <a:alphaModFix/>
          </a:blip>
          <a:stretch>
            <a:fillRect/>
          </a:stretch>
        </p:blipFill>
        <p:spPr>
          <a:xfrm>
            <a:off x="4869950" y="1017800"/>
            <a:ext cx="3962350" cy="2349176"/>
          </a:xfrm>
          <a:prstGeom prst="rect">
            <a:avLst/>
          </a:prstGeom>
          <a:noFill/>
          <a:ln>
            <a:noFill/>
          </a:ln>
        </p:spPr>
      </p:pic>
      <p:pic>
        <p:nvPicPr>
          <p:cNvPr id="215" name="Google Shape;215;p31"/>
          <p:cNvPicPr preferRelativeResize="0"/>
          <p:nvPr/>
        </p:nvPicPr>
        <p:blipFill>
          <a:blip r:embed="rId5">
            <a:alphaModFix/>
          </a:blip>
          <a:stretch>
            <a:fillRect/>
          </a:stretch>
        </p:blipFill>
        <p:spPr>
          <a:xfrm>
            <a:off x="0" y="3630489"/>
            <a:ext cx="1948361" cy="1471723"/>
          </a:xfrm>
          <a:prstGeom prst="rect">
            <a:avLst/>
          </a:prstGeom>
          <a:noFill/>
          <a:ln>
            <a:noFill/>
          </a:ln>
        </p:spPr>
      </p:pic>
      <p:pic>
        <p:nvPicPr>
          <p:cNvPr id="216" name="Google Shape;216;p31"/>
          <p:cNvPicPr preferRelativeResize="0"/>
          <p:nvPr/>
        </p:nvPicPr>
        <p:blipFill>
          <a:blip r:embed="rId6">
            <a:alphaModFix/>
          </a:blip>
          <a:stretch>
            <a:fillRect/>
          </a:stretch>
        </p:blipFill>
        <p:spPr>
          <a:xfrm>
            <a:off x="1425875" y="1017800"/>
            <a:ext cx="1948200" cy="2666430"/>
          </a:xfrm>
          <a:prstGeom prst="rect">
            <a:avLst/>
          </a:prstGeom>
          <a:noFill/>
          <a:ln>
            <a:noFill/>
          </a:ln>
        </p:spPr>
      </p:pic>
      <p:pic>
        <p:nvPicPr>
          <p:cNvPr id="217" name="Google Shape;217;p31"/>
          <p:cNvPicPr preferRelativeResize="0"/>
          <p:nvPr/>
        </p:nvPicPr>
        <p:blipFill>
          <a:blip r:embed="rId7">
            <a:alphaModFix/>
          </a:blip>
          <a:stretch>
            <a:fillRect/>
          </a:stretch>
        </p:blipFill>
        <p:spPr>
          <a:xfrm>
            <a:off x="3257561" y="1133476"/>
            <a:ext cx="1314450" cy="1438275"/>
          </a:xfrm>
          <a:prstGeom prst="rect">
            <a:avLst/>
          </a:prstGeom>
          <a:noFill/>
          <a:ln>
            <a:noFill/>
          </a:ln>
        </p:spPr>
      </p:pic>
      <p:pic>
        <p:nvPicPr>
          <p:cNvPr id="218" name="Google Shape;218;p31"/>
          <p:cNvPicPr preferRelativeResize="0"/>
          <p:nvPr/>
        </p:nvPicPr>
        <p:blipFill>
          <a:blip r:embed="rId8">
            <a:alphaModFix/>
          </a:blip>
          <a:stretch>
            <a:fillRect/>
          </a:stretch>
        </p:blipFill>
        <p:spPr>
          <a:xfrm>
            <a:off x="3374086" y="2571751"/>
            <a:ext cx="866775" cy="762000"/>
          </a:xfrm>
          <a:prstGeom prst="rect">
            <a:avLst/>
          </a:prstGeom>
          <a:noFill/>
          <a:ln>
            <a:noFill/>
          </a:ln>
        </p:spPr>
      </p:pic>
      <p:sp>
        <p:nvSpPr>
          <p:cNvPr id="219" name="Google Shape;219;p31"/>
          <p:cNvSpPr txBox="1"/>
          <p:nvPr/>
        </p:nvSpPr>
        <p:spPr>
          <a:xfrm>
            <a:off x="1812025" y="3666000"/>
            <a:ext cx="1948200" cy="14007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SzPts val="1300"/>
              <a:buFont typeface="Roboto"/>
              <a:buChar char="●"/>
            </a:pPr>
            <a:r>
              <a:rPr lang="en" sz="1300">
                <a:latin typeface="Roboto"/>
                <a:ea typeface="Roboto"/>
                <a:cs typeface="Roboto"/>
                <a:sym typeface="Roboto"/>
              </a:rPr>
              <a:t>Scissors</a:t>
            </a:r>
            <a:endParaRPr sz="1300">
              <a:latin typeface="Roboto"/>
              <a:ea typeface="Roboto"/>
              <a:cs typeface="Roboto"/>
              <a:sym typeface="Roboto"/>
            </a:endParaRPr>
          </a:p>
          <a:p>
            <a:pPr marL="457200" lvl="0" indent="-311150" algn="l" rtl="0">
              <a:spcBef>
                <a:spcPts val="0"/>
              </a:spcBef>
              <a:spcAft>
                <a:spcPts val="0"/>
              </a:spcAft>
              <a:buSzPts val="1300"/>
              <a:buFont typeface="Roboto"/>
              <a:buChar char="●"/>
            </a:pPr>
            <a:r>
              <a:rPr lang="en" sz="1300">
                <a:latin typeface="Roboto"/>
                <a:ea typeface="Roboto"/>
                <a:cs typeface="Roboto"/>
                <a:sym typeface="Roboto"/>
              </a:rPr>
              <a:t>Dual Lock Tape</a:t>
            </a:r>
            <a:endParaRPr sz="1300">
              <a:latin typeface="Roboto"/>
              <a:ea typeface="Roboto"/>
              <a:cs typeface="Roboto"/>
              <a:sym typeface="Roboto"/>
            </a:endParaRPr>
          </a:p>
          <a:p>
            <a:pPr marL="457200" lvl="0" indent="-311150" algn="l" rtl="0">
              <a:spcBef>
                <a:spcPts val="0"/>
              </a:spcBef>
              <a:spcAft>
                <a:spcPts val="0"/>
              </a:spcAft>
              <a:buSzPts val="1300"/>
              <a:buFont typeface="Roboto"/>
              <a:buChar char="●"/>
            </a:pPr>
            <a:r>
              <a:rPr lang="en" sz="1300">
                <a:latin typeface="Roboto"/>
                <a:ea typeface="Roboto"/>
                <a:cs typeface="Roboto"/>
                <a:sym typeface="Roboto"/>
              </a:rPr>
              <a:t>Binder Clip</a:t>
            </a:r>
            <a:endParaRPr sz="1300">
              <a:latin typeface="Roboto"/>
              <a:ea typeface="Roboto"/>
              <a:cs typeface="Roboto"/>
              <a:sym typeface="Roboto"/>
            </a:endParaRPr>
          </a:p>
          <a:p>
            <a:pPr marL="457200" lvl="0" indent="-311150" algn="l" rtl="0">
              <a:spcBef>
                <a:spcPts val="0"/>
              </a:spcBef>
              <a:spcAft>
                <a:spcPts val="0"/>
              </a:spcAft>
              <a:buSzPts val="1300"/>
              <a:buFont typeface="Roboto"/>
              <a:buChar char="●"/>
            </a:pPr>
            <a:r>
              <a:rPr lang="en" sz="1300">
                <a:latin typeface="Roboto"/>
                <a:ea typeface="Roboto"/>
                <a:cs typeface="Roboto"/>
                <a:sym typeface="Roboto"/>
              </a:rPr>
              <a:t>2 Wheels</a:t>
            </a:r>
            <a:endParaRPr sz="1300">
              <a:latin typeface="Roboto"/>
              <a:ea typeface="Roboto"/>
              <a:cs typeface="Roboto"/>
              <a:sym typeface="Roboto"/>
            </a:endParaRPr>
          </a:p>
          <a:p>
            <a:pPr marL="457200" lvl="0" indent="-311150" algn="l" rtl="0">
              <a:spcBef>
                <a:spcPts val="0"/>
              </a:spcBef>
              <a:spcAft>
                <a:spcPts val="0"/>
              </a:spcAft>
              <a:buSzPts val="1300"/>
              <a:buFont typeface="Roboto"/>
              <a:buChar char="●"/>
            </a:pPr>
            <a:r>
              <a:rPr lang="en" sz="1300">
                <a:latin typeface="Roboto"/>
                <a:ea typeface="Roboto"/>
                <a:cs typeface="Roboto"/>
                <a:sym typeface="Roboto"/>
              </a:rPr>
              <a:t>4- AA Batteries</a:t>
            </a:r>
            <a:endParaRPr sz="1300">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220" name="Google Shape;220;p31"/>
          <p:cNvPicPr preferRelativeResize="0"/>
          <p:nvPr/>
        </p:nvPicPr>
        <p:blipFill>
          <a:blip r:embed="rId9">
            <a:alphaModFix/>
          </a:blip>
          <a:stretch>
            <a:fillRect/>
          </a:stretch>
        </p:blipFill>
        <p:spPr>
          <a:xfrm>
            <a:off x="3519900" y="3533150"/>
            <a:ext cx="5624100" cy="1102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000"/>
              <a:t>Table of Contents:</a:t>
            </a:r>
            <a:endParaRPr sz="4000"/>
          </a:p>
        </p:txBody>
      </p:sp>
      <p:sp>
        <p:nvSpPr>
          <p:cNvPr id="93" name="Google Shape;93;p1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457200" lvl="0" indent="-342900" algn="l" rtl="0">
              <a:spcBef>
                <a:spcPts val="0"/>
              </a:spcBef>
              <a:spcAft>
                <a:spcPts val="0"/>
              </a:spcAft>
              <a:buSzPts val="1800"/>
              <a:buAutoNum type="arabicPeriod"/>
            </a:pPr>
            <a:r>
              <a:rPr lang="en"/>
              <a:t>Purpose</a:t>
            </a:r>
            <a:endParaRPr/>
          </a:p>
          <a:p>
            <a:pPr marL="457200" lvl="0" indent="-342900" algn="l" rtl="0">
              <a:spcBef>
                <a:spcPts val="0"/>
              </a:spcBef>
              <a:spcAft>
                <a:spcPts val="0"/>
              </a:spcAft>
              <a:buSzPts val="1800"/>
              <a:buAutoNum type="arabicPeriod"/>
            </a:pPr>
            <a:r>
              <a:rPr lang="en"/>
              <a:t>Project Components</a:t>
            </a:r>
            <a:endParaRPr/>
          </a:p>
          <a:p>
            <a:pPr marL="457200" lvl="0" indent="-342900" algn="l" rtl="0">
              <a:spcBef>
                <a:spcPts val="0"/>
              </a:spcBef>
              <a:spcAft>
                <a:spcPts val="0"/>
              </a:spcAft>
              <a:buSzPts val="1800"/>
              <a:buAutoNum type="arabicPeriod"/>
            </a:pPr>
            <a:r>
              <a:rPr lang="en"/>
              <a:t>Project Design</a:t>
            </a:r>
            <a:endParaRPr/>
          </a:p>
          <a:p>
            <a:pPr marL="457200" lvl="0" indent="-342900" algn="l" rtl="0">
              <a:spcBef>
                <a:spcPts val="0"/>
              </a:spcBef>
              <a:spcAft>
                <a:spcPts val="0"/>
              </a:spcAft>
              <a:buSzPts val="1800"/>
              <a:buAutoNum type="arabicPeriod"/>
            </a:pPr>
            <a:r>
              <a:rPr lang="en"/>
              <a:t>Project Implementation</a:t>
            </a:r>
            <a:endParaRPr/>
          </a:p>
          <a:p>
            <a:pPr marL="457200" lvl="0" indent="-342900" algn="l" rtl="0">
              <a:spcBef>
                <a:spcPts val="0"/>
              </a:spcBef>
              <a:spcAft>
                <a:spcPts val="0"/>
              </a:spcAft>
              <a:buSzPts val="1800"/>
              <a:buAutoNum type="arabicPeriod"/>
            </a:pPr>
            <a:r>
              <a:rPr lang="en"/>
              <a:t>Code Analysis</a:t>
            </a:r>
            <a:endParaRPr/>
          </a:p>
          <a:p>
            <a:pPr marL="457200" lvl="0" indent="-342900" algn="l" rtl="0">
              <a:spcBef>
                <a:spcPts val="0"/>
              </a:spcBef>
              <a:spcAft>
                <a:spcPts val="0"/>
              </a:spcAft>
              <a:buSzPts val="1800"/>
              <a:buAutoNum type="arabicPeriod"/>
            </a:pPr>
            <a:r>
              <a:rPr lang="en"/>
              <a:t>Troubleshooting</a:t>
            </a:r>
            <a:endParaRPr/>
          </a:p>
          <a:p>
            <a:pPr marL="457200" lvl="0" indent="-342900" algn="l" rtl="0">
              <a:spcBef>
                <a:spcPts val="0"/>
              </a:spcBef>
              <a:spcAft>
                <a:spcPts val="0"/>
              </a:spcAft>
              <a:buSzPts val="1800"/>
              <a:buAutoNum type="arabicPeriod"/>
            </a:pPr>
            <a:r>
              <a:rPr lang="en"/>
              <a:t>Conclusion/ Summary</a:t>
            </a:r>
            <a:endParaRPr/>
          </a:p>
        </p:txBody>
      </p:sp>
      <p:pic>
        <p:nvPicPr>
          <p:cNvPr id="94" name="Google Shape;94;p14"/>
          <p:cNvPicPr preferRelativeResize="0"/>
          <p:nvPr/>
        </p:nvPicPr>
        <p:blipFill rotWithShape="1">
          <a:blip r:embed="rId3">
            <a:alphaModFix/>
          </a:blip>
          <a:srcRect l="25837" t="46465" r="32809" b="21428"/>
          <a:stretch/>
        </p:blipFill>
        <p:spPr>
          <a:xfrm>
            <a:off x="314775" y="2986950"/>
            <a:ext cx="3946651" cy="17227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Design: Circuit 5C “Autonomous Robot”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26" name="Google Shape;226;p32"/>
          <p:cNvPicPr preferRelativeResize="0"/>
          <p:nvPr/>
        </p:nvPicPr>
        <p:blipFill rotWithShape="1">
          <a:blip r:embed="rId3">
            <a:alphaModFix/>
          </a:blip>
          <a:srcRect t="5042"/>
          <a:stretch/>
        </p:blipFill>
        <p:spPr>
          <a:xfrm>
            <a:off x="199450" y="1017800"/>
            <a:ext cx="5089750" cy="3628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Project Implementation: Circuit 5C “Autonomous Robot”</a:t>
            </a:r>
            <a:endParaRPr sz="2600"/>
          </a:p>
          <a:p>
            <a:pPr marL="0" lvl="0" indent="0" algn="l" rtl="0">
              <a:spcBef>
                <a:spcPts val="0"/>
              </a:spcBef>
              <a:spcAft>
                <a:spcPts val="0"/>
              </a:spcAft>
              <a:buNone/>
            </a:pPr>
            <a:endParaRPr/>
          </a:p>
          <a:p>
            <a:pPr marL="0" lvl="0" indent="0" algn="l" rtl="0">
              <a:spcBef>
                <a:spcPts val="0"/>
              </a:spcBef>
              <a:spcAft>
                <a:spcPts val="0"/>
              </a:spcAft>
              <a:buSzPts val="990"/>
              <a:buNone/>
            </a:pPr>
            <a:endParaRPr sz="2600"/>
          </a:p>
          <a:p>
            <a:pPr marL="0" lvl="0" indent="0" algn="l" rtl="0">
              <a:spcBef>
                <a:spcPts val="0"/>
              </a:spcBef>
              <a:spcAft>
                <a:spcPts val="0"/>
              </a:spcAft>
              <a:buSzPts val="990"/>
              <a:buNone/>
            </a:pPr>
            <a:endParaRPr sz="2700"/>
          </a:p>
        </p:txBody>
      </p:sp>
      <p:pic>
        <p:nvPicPr>
          <p:cNvPr id="232" name="Google Shape;232;p33"/>
          <p:cNvPicPr preferRelativeResize="0"/>
          <p:nvPr/>
        </p:nvPicPr>
        <p:blipFill>
          <a:blip r:embed="rId3">
            <a:alphaModFix/>
          </a:blip>
          <a:stretch>
            <a:fillRect/>
          </a:stretch>
        </p:blipFill>
        <p:spPr>
          <a:xfrm>
            <a:off x="181600" y="1017788"/>
            <a:ext cx="2072400" cy="2763200"/>
          </a:xfrm>
          <a:prstGeom prst="rect">
            <a:avLst/>
          </a:prstGeom>
          <a:noFill/>
          <a:ln>
            <a:noFill/>
          </a:ln>
        </p:spPr>
      </p:pic>
      <p:pic>
        <p:nvPicPr>
          <p:cNvPr id="233" name="Google Shape;233;p33"/>
          <p:cNvPicPr preferRelativeResize="0"/>
          <p:nvPr/>
        </p:nvPicPr>
        <p:blipFill>
          <a:blip r:embed="rId4">
            <a:alphaModFix/>
          </a:blip>
          <a:stretch>
            <a:fillRect/>
          </a:stretch>
        </p:blipFill>
        <p:spPr>
          <a:xfrm>
            <a:off x="2376812" y="1017812"/>
            <a:ext cx="2072400" cy="2763168"/>
          </a:xfrm>
          <a:prstGeom prst="rect">
            <a:avLst/>
          </a:prstGeom>
          <a:noFill/>
          <a:ln>
            <a:noFill/>
          </a:ln>
        </p:spPr>
      </p:pic>
      <p:pic>
        <p:nvPicPr>
          <p:cNvPr id="234" name="Google Shape;234;p33"/>
          <p:cNvPicPr preferRelativeResize="0"/>
          <p:nvPr/>
        </p:nvPicPr>
        <p:blipFill>
          <a:blip r:embed="rId5">
            <a:alphaModFix/>
          </a:blip>
          <a:stretch>
            <a:fillRect/>
          </a:stretch>
        </p:blipFill>
        <p:spPr>
          <a:xfrm>
            <a:off x="4616138" y="1017813"/>
            <a:ext cx="2072400" cy="2763184"/>
          </a:xfrm>
          <a:prstGeom prst="rect">
            <a:avLst/>
          </a:prstGeom>
          <a:noFill/>
          <a:ln>
            <a:noFill/>
          </a:ln>
        </p:spPr>
      </p:pic>
      <p:pic>
        <p:nvPicPr>
          <p:cNvPr id="235" name="Google Shape;235;p33"/>
          <p:cNvPicPr preferRelativeResize="0"/>
          <p:nvPr/>
        </p:nvPicPr>
        <p:blipFill>
          <a:blip r:embed="rId6">
            <a:alphaModFix/>
          </a:blip>
          <a:stretch>
            <a:fillRect/>
          </a:stretch>
        </p:blipFill>
        <p:spPr>
          <a:xfrm>
            <a:off x="6855475" y="1017775"/>
            <a:ext cx="2072400" cy="2763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Code Analysis:</a:t>
            </a:r>
            <a:endParaRPr/>
          </a:p>
        </p:txBody>
      </p:sp>
      <p:pic>
        <p:nvPicPr>
          <p:cNvPr id="241" name="Google Shape;241;p34"/>
          <p:cNvPicPr preferRelativeResize="0"/>
          <p:nvPr/>
        </p:nvPicPr>
        <p:blipFill rotWithShape="1">
          <a:blip r:embed="rId3">
            <a:alphaModFix/>
          </a:blip>
          <a:srcRect l="16531" t="26205" r="16538" b="21192"/>
          <a:stretch/>
        </p:blipFill>
        <p:spPr>
          <a:xfrm>
            <a:off x="371800" y="1214625"/>
            <a:ext cx="5862373" cy="25903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Video: Circuit 5C “Autonomous Robot”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 name="trim.ED5493E8-81B0-447E-9233-59507CB3097B.MOV">
            <a:hlinkClick r:id="" action="ppaction://media"/>
            <a:extLst>
              <a:ext uri="{FF2B5EF4-FFF2-40B4-BE49-F238E27FC236}">
                <a16:creationId xmlns:a16="http://schemas.microsoft.com/office/drawing/2014/main" id="{69855488-F1B2-914F-843E-369523B204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78545" y="864795"/>
            <a:ext cx="3336637" cy="38687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Troubleshooting</a:t>
            </a:r>
            <a:endParaRPr/>
          </a:p>
        </p:txBody>
      </p:sp>
      <p:sp>
        <p:nvSpPr>
          <p:cNvPr id="253" name="Google Shape;253;p36"/>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1300"/>
              <a:t>Problem(s):</a:t>
            </a:r>
            <a:endParaRPr sz="1300"/>
          </a:p>
          <a:p>
            <a:pPr marL="457200" lvl="0" indent="-304800" algn="l" rtl="0">
              <a:spcBef>
                <a:spcPts val="1200"/>
              </a:spcBef>
              <a:spcAft>
                <a:spcPts val="0"/>
              </a:spcAft>
              <a:buClr>
                <a:schemeClr val="accent3"/>
              </a:buClr>
              <a:buSzPts val="1200"/>
              <a:buAutoNum type="arabicPeriod"/>
            </a:pPr>
            <a:r>
              <a:rPr lang="en" sz="1200">
                <a:solidFill>
                  <a:schemeClr val="accent3"/>
                </a:solidFill>
              </a:rPr>
              <a:t>For 2A: Buzzer, when attempting to upload the code to the circuit, we received the message “An error occurred while uploading the sketch”.</a:t>
            </a:r>
            <a:endParaRPr sz="1200">
              <a:solidFill>
                <a:schemeClr val="accent3"/>
              </a:solidFill>
            </a:endParaRPr>
          </a:p>
          <a:p>
            <a:pPr marL="457200" lvl="0" indent="-304800" algn="l" rtl="0">
              <a:spcBef>
                <a:spcPts val="0"/>
              </a:spcBef>
              <a:spcAft>
                <a:spcPts val="0"/>
              </a:spcAft>
              <a:buClr>
                <a:schemeClr val="accent1"/>
              </a:buClr>
              <a:buSzPts val="1200"/>
              <a:buAutoNum type="arabicPeriod"/>
            </a:pPr>
            <a:r>
              <a:rPr lang="en" sz="1200">
                <a:solidFill>
                  <a:schemeClr val="accent1"/>
                </a:solidFill>
              </a:rPr>
              <a:t>For 2B: Digital Trumpet, the green and yellow push buttons would not produce sound.</a:t>
            </a:r>
            <a:endParaRPr sz="1200">
              <a:solidFill>
                <a:schemeClr val="accent1"/>
              </a:solidFill>
            </a:endParaRPr>
          </a:p>
          <a:p>
            <a:pPr marL="457200" lvl="0" indent="-304800" algn="l" rtl="0">
              <a:spcBef>
                <a:spcPts val="0"/>
              </a:spcBef>
              <a:spcAft>
                <a:spcPts val="0"/>
              </a:spcAft>
              <a:buClr>
                <a:srgbClr val="6AA84F"/>
              </a:buClr>
              <a:buSzPts val="1200"/>
              <a:buAutoNum type="arabicPeriod"/>
            </a:pPr>
            <a:r>
              <a:rPr lang="en" sz="1200">
                <a:solidFill>
                  <a:srgbClr val="6AA84F"/>
                </a:solidFill>
              </a:rPr>
              <a:t>For 2C: Simon Says, once the game started we noticed that only two of the LED’s lit up, therefore we did not know which button to push for the game (there was only sound).</a:t>
            </a:r>
            <a:endParaRPr sz="1200">
              <a:solidFill>
                <a:srgbClr val="6AA84F"/>
              </a:solidFill>
            </a:endParaRPr>
          </a:p>
          <a:p>
            <a:pPr marL="457200" lvl="0" indent="-311150" algn="l" rtl="0">
              <a:spcBef>
                <a:spcPts val="0"/>
              </a:spcBef>
              <a:spcAft>
                <a:spcPts val="0"/>
              </a:spcAft>
              <a:buSzPts val="1300"/>
              <a:buAutoNum type="arabicPeriod"/>
            </a:pPr>
            <a:r>
              <a:rPr lang="en" sz="1300"/>
              <a:t>For 5C“Autonomous Robot”, once we switched the robot on it moved in a doughnut/spin motion. Eventually, the robot begin to drive backwards.</a:t>
            </a:r>
            <a:endParaRPr sz="1300"/>
          </a:p>
          <a:p>
            <a:pPr marL="0" lvl="0" indent="0" algn="l" rtl="0">
              <a:spcBef>
                <a:spcPts val="1200"/>
              </a:spcBef>
              <a:spcAft>
                <a:spcPts val="1200"/>
              </a:spcAft>
              <a:buNone/>
            </a:pPr>
            <a:endParaRPr sz="1300"/>
          </a:p>
        </p:txBody>
      </p:sp>
      <p:sp>
        <p:nvSpPr>
          <p:cNvPr id="254" name="Google Shape;254;p36"/>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a:t>Solution(s):</a:t>
            </a:r>
            <a:endParaRPr/>
          </a:p>
          <a:p>
            <a:pPr marL="457200" lvl="0" indent="-293370" algn="l" rtl="0">
              <a:spcBef>
                <a:spcPts val="1200"/>
              </a:spcBef>
              <a:spcAft>
                <a:spcPts val="0"/>
              </a:spcAft>
              <a:buClr>
                <a:schemeClr val="accent3"/>
              </a:buClr>
              <a:buSzPct val="100000"/>
              <a:buAutoNum type="arabicPeriod"/>
            </a:pPr>
            <a:r>
              <a:rPr lang="en" sz="1200">
                <a:solidFill>
                  <a:schemeClr val="accent3"/>
                </a:solidFill>
              </a:rPr>
              <a:t>On Ardunio IDE,  we selected Help &gt; Troubleshooting and searched our problem. We realized that we had to go to Tools, and select Board &gt; Arduino Uno. Then, go to Port and Select “COM4”. Once we did this the code was able to successfully upload.</a:t>
            </a:r>
            <a:endParaRPr sz="1200">
              <a:solidFill>
                <a:schemeClr val="accent3"/>
              </a:solidFill>
            </a:endParaRPr>
          </a:p>
          <a:p>
            <a:pPr marL="457200" lvl="0" indent="-293370" algn="l" rtl="0">
              <a:spcBef>
                <a:spcPts val="0"/>
              </a:spcBef>
              <a:spcAft>
                <a:spcPts val="0"/>
              </a:spcAft>
              <a:buClr>
                <a:schemeClr val="dk1"/>
              </a:buClr>
              <a:buSzPct val="100000"/>
              <a:buAutoNum type="arabicPeriod"/>
            </a:pPr>
            <a:r>
              <a:rPr lang="en" sz="1200">
                <a:solidFill>
                  <a:schemeClr val="dk1"/>
                </a:solidFill>
              </a:rPr>
              <a:t>We checked the wiring and notice that the green and yellow wires from PWM were not connected in the correct row. We then placed the wiring correctly then both buttons produced sound.</a:t>
            </a:r>
            <a:endParaRPr sz="1200">
              <a:solidFill>
                <a:schemeClr val="dk1"/>
              </a:solidFill>
            </a:endParaRPr>
          </a:p>
          <a:p>
            <a:pPr marL="457200" lvl="0" indent="-293370" algn="l" rtl="0">
              <a:spcBef>
                <a:spcPts val="0"/>
              </a:spcBef>
              <a:spcAft>
                <a:spcPts val="0"/>
              </a:spcAft>
              <a:buClr>
                <a:srgbClr val="6AA84F"/>
              </a:buClr>
              <a:buSzPct val="100000"/>
              <a:buAutoNum type="arabicPeriod"/>
            </a:pPr>
            <a:r>
              <a:rPr lang="en" sz="1200">
                <a:solidFill>
                  <a:srgbClr val="6AA84F"/>
                </a:solidFill>
              </a:rPr>
              <a:t>We simply removed the faulty LED’s and replaced them with new ones and they produced light.</a:t>
            </a:r>
            <a:endParaRPr sz="1200">
              <a:solidFill>
                <a:srgbClr val="6AA84F"/>
              </a:solidFill>
            </a:endParaRPr>
          </a:p>
          <a:p>
            <a:pPr marL="457200" lvl="0" indent="-293370" algn="l" rtl="0">
              <a:spcBef>
                <a:spcPts val="0"/>
              </a:spcBef>
              <a:spcAft>
                <a:spcPts val="0"/>
              </a:spcAft>
              <a:buClr>
                <a:schemeClr val="accent3"/>
              </a:buClr>
              <a:buSzPct val="100000"/>
              <a:buAutoNum type="arabicPeriod"/>
            </a:pPr>
            <a:r>
              <a:rPr lang="en" sz="1200"/>
              <a:t>We noticed that the wheels were spinning in opposite direction. The right was turning forward where the left was turning backwards. So we switched one of the gearmotors around. However both wheels begin turning backwards. We removed the adhesive and flipped and reattached each gear motor so that the wheels turned forward.</a:t>
            </a:r>
            <a:endParaRPr sz="1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Conclusion/ Summary</a:t>
            </a:r>
            <a:endParaRPr/>
          </a:p>
        </p:txBody>
      </p:sp>
      <p:sp>
        <p:nvSpPr>
          <p:cNvPr id="260" name="Google Shape;260;p37"/>
          <p:cNvSpPr txBox="1">
            <a:spLocks noGrp="1"/>
          </p:cNvSpPr>
          <p:nvPr>
            <p:ph type="body" idx="1"/>
          </p:nvPr>
        </p:nvSpPr>
        <p:spPr>
          <a:xfrm>
            <a:off x="311700" y="1229875"/>
            <a:ext cx="8360400" cy="2675700"/>
          </a:xfrm>
          <a:prstGeom prst="rect">
            <a:avLst/>
          </a:prstGeom>
        </p:spPr>
        <p:txBody>
          <a:bodyPr spcFirstLastPara="1" wrap="square" lIns="91425" tIns="91425" rIns="91425" bIns="91425" anchor="t" anchorCtr="0">
            <a:normAutofit fontScale="85000"/>
          </a:bodyPr>
          <a:lstStyle/>
          <a:p>
            <a:pPr marL="457200" lvl="0" indent="-325755" algn="l" rtl="0">
              <a:spcBef>
                <a:spcPts val="0"/>
              </a:spcBef>
              <a:spcAft>
                <a:spcPts val="0"/>
              </a:spcAft>
              <a:buClr>
                <a:schemeClr val="accent3"/>
              </a:buClr>
              <a:buSzPct val="100000"/>
              <a:buAutoNum type="arabicPeriod"/>
            </a:pPr>
            <a:r>
              <a:rPr lang="en">
                <a:solidFill>
                  <a:schemeClr val="accent3"/>
                </a:solidFill>
              </a:rPr>
              <a:t>Troubleshooting/Debugging: finding the issue(s) and correcting them.</a:t>
            </a:r>
            <a:r>
              <a:rPr lang="en" b="1">
                <a:solidFill>
                  <a:schemeClr val="accent3"/>
                </a:solidFill>
              </a:rPr>
              <a:t>Ex. Port&gt;COM4</a:t>
            </a:r>
            <a:endParaRPr b="1">
              <a:solidFill>
                <a:schemeClr val="accent3"/>
              </a:solidFill>
            </a:endParaRPr>
          </a:p>
          <a:p>
            <a:pPr marL="457200" lvl="0" indent="0" algn="l" rtl="0">
              <a:spcBef>
                <a:spcPts val="1200"/>
              </a:spcBef>
              <a:spcAft>
                <a:spcPts val="0"/>
              </a:spcAft>
              <a:buNone/>
            </a:pPr>
            <a:endParaRPr>
              <a:solidFill>
                <a:schemeClr val="accent3"/>
              </a:solidFill>
            </a:endParaRPr>
          </a:p>
          <a:p>
            <a:pPr marL="457200" lvl="0" indent="-325755" algn="l" rtl="0">
              <a:spcBef>
                <a:spcPts val="1200"/>
              </a:spcBef>
              <a:spcAft>
                <a:spcPts val="0"/>
              </a:spcAft>
              <a:buClr>
                <a:schemeClr val="accent2"/>
              </a:buClr>
              <a:buSzPct val="100000"/>
              <a:buAutoNum type="arabicPeriod"/>
            </a:pPr>
            <a:r>
              <a:rPr lang="en">
                <a:solidFill>
                  <a:schemeClr val="accent2"/>
                </a:solidFill>
              </a:rPr>
              <a:t>Exposure of codes: Noticed how certain codes (numbers and words) can affect the function of the device. Ex. the frequency value can affect the tone/pitch of sounds</a:t>
            </a:r>
            <a:endParaRPr>
              <a:solidFill>
                <a:schemeClr val="accent2"/>
              </a:solidFill>
            </a:endParaRPr>
          </a:p>
          <a:p>
            <a:pPr marL="457200" lvl="0" indent="0" algn="l" rtl="0">
              <a:spcBef>
                <a:spcPts val="1200"/>
              </a:spcBef>
              <a:spcAft>
                <a:spcPts val="0"/>
              </a:spcAft>
              <a:buNone/>
            </a:pPr>
            <a:endParaRPr/>
          </a:p>
          <a:p>
            <a:pPr marL="457200" lvl="0" indent="-325755" algn="l" rtl="0">
              <a:spcBef>
                <a:spcPts val="1200"/>
              </a:spcBef>
              <a:spcAft>
                <a:spcPts val="0"/>
              </a:spcAft>
              <a:buClr>
                <a:schemeClr val="accent5"/>
              </a:buClr>
              <a:buSzPct val="100000"/>
              <a:buAutoNum type="arabicPeriod"/>
            </a:pPr>
            <a:r>
              <a:rPr lang="en">
                <a:solidFill>
                  <a:schemeClr val="accent5"/>
                </a:solidFill>
              </a:rPr>
              <a:t>Identifying and Understanding: Relate the coding languages to the functions of the circuit</a:t>
            </a:r>
            <a:endParaRPr>
              <a:solidFill>
                <a:schemeClr val="accent5"/>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Purpose	</a:t>
            </a:r>
            <a:endParaRPr/>
          </a:p>
        </p:txBody>
      </p:sp>
      <p:sp>
        <p:nvSpPr>
          <p:cNvPr id="100" name="Google Shape;100;p15"/>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a:t>The objective of this project is to transfer codes into an Arduino printed circuit board, implement the circuit configuration(s), then verify proper operations of the device. </a:t>
            </a:r>
            <a:endParaRPr sz="3400"/>
          </a:p>
          <a:p>
            <a:pPr marL="0" lvl="0" indent="0" algn="l" rtl="0">
              <a:spcBef>
                <a:spcPts val="1200"/>
              </a:spcBef>
              <a:spcAft>
                <a:spcPts val="12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Components: Circuit 2A “Buzzer”</a:t>
            </a:r>
            <a:endParaRPr/>
          </a:p>
          <a:p>
            <a:pPr marL="0" lvl="0" indent="0" algn="l" rtl="0">
              <a:spcBef>
                <a:spcPts val="0"/>
              </a:spcBef>
              <a:spcAft>
                <a:spcPts val="0"/>
              </a:spcAft>
              <a:buNone/>
            </a:pPr>
            <a:endParaRPr/>
          </a:p>
        </p:txBody>
      </p:sp>
      <p:pic>
        <p:nvPicPr>
          <p:cNvPr id="106" name="Google Shape;106;p16"/>
          <p:cNvPicPr preferRelativeResize="0"/>
          <p:nvPr/>
        </p:nvPicPr>
        <p:blipFill>
          <a:blip r:embed="rId3">
            <a:alphaModFix/>
          </a:blip>
          <a:stretch>
            <a:fillRect/>
          </a:stretch>
        </p:blipFill>
        <p:spPr>
          <a:xfrm>
            <a:off x="1386575" y="2325200"/>
            <a:ext cx="2125809" cy="2656509"/>
          </a:xfrm>
          <a:prstGeom prst="rect">
            <a:avLst/>
          </a:prstGeom>
          <a:noFill/>
          <a:ln>
            <a:noFill/>
          </a:ln>
        </p:spPr>
      </p:pic>
      <p:pic>
        <p:nvPicPr>
          <p:cNvPr id="107" name="Google Shape;107;p16"/>
          <p:cNvPicPr preferRelativeResize="0"/>
          <p:nvPr/>
        </p:nvPicPr>
        <p:blipFill>
          <a:blip r:embed="rId4">
            <a:alphaModFix/>
          </a:blip>
          <a:stretch>
            <a:fillRect/>
          </a:stretch>
        </p:blipFill>
        <p:spPr>
          <a:xfrm>
            <a:off x="186265" y="1095600"/>
            <a:ext cx="1516659" cy="1491374"/>
          </a:xfrm>
          <a:prstGeom prst="rect">
            <a:avLst/>
          </a:prstGeom>
          <a:noFill/>
          <a:ln>
            <a:noFill/>
          </a:ln>
        </p:spPr>
      </p:pic>
      <p:pic>
        <p:nvPicPr>
          <p:cNvPr id="108" name="Google Shape;108;p16"/>
          <p:cNvPicPr preferRelativeResize="0"/>
          <p:nvPr/>
        </p:nvPicPr>
        <p:blipFill>
          <a:blip r:embed="rId5">
            <a:alphaModFix/>
          </a:blip>
          <a:stretch>
            <a:fillRect/>
          </a:stretch>
        </p:blipFill>
        <p:spPr>
          <a:xfrm>
            <a:off x="2197554" y="1056688"/>
            <a:ext cx="2262557" cy="978714"/>
          </a:xfrm>
          <a:prstGeom prst="rect">
            <a:avLst/>
          </a:prstGeom>
          <a:noFill/>
          <a:ln>
            <a:noFill/>
          </a:ln>
        </p:spPr>
      </p:pic>
      <p:pic>
        <p:nvPicPr>
          <p:cNvPr id="109" name="Google Shape;109;p16"/>
          <p:cNvPicPr preferRelativeResize="0"/>
          <p:nvPr/>
        </p:nvPicPr>
        <p:blipFill>
          <a:blip r:embed="rId6">
            <a:alphaModFix/>
          </a:blip>
          <a:stretch>
            <a:fillRect/>
          </a:stretch>
        </p:blipFill>
        <p:spPr>
          <a:xfrm>
            <a:off x="4295875" y="1017800"/>
            <a:ext cx="4536425" cy="2016600"/>
          </a:xfrm>
          <a:prstGeom prst="rect">
            <a:avLst/>
          </a:prstGeom>
          <a:noFill/>
          <a:ln>
            <a:noFill/>
          </a:ln>
        </p:spPr>
      </p:pic>
      <p:pic>
        <p:nvPicPr>
          <p:cNvPr id="110" name="Google Shape;110;p16"/>
          <p:cNvPicPr preferRelativeResize="0"/>
          <p:nvPr/>
        </p:nvPicPr>
        <p:blipFill>
          <a:blip r:embed="rId7">
            <a:alphaModFix/>
          </a:blip>
          <a:stretch>
            <a:fillRect/>
          </a:stretch>
        </p:blipFill>
        <p:spPr>
          <a:xfrm>
            <a:off x="4346888" y="3347875"/>
            <a:ext cx="4086225" cy="133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Design: Circuit 2A “Buzzer”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16" name="Google Shape;116;p17"/>
          <p:cNvPicPr preferRelativeResize="0"/>
          <p:nvPr/>
        </p:nvPicPr>
        <p:blipFill>
          <a:blip r:embed="rId3">
            <a:alphaModFix/>
          </a:blip>
          <a:stretch>
            <a:fillRect/>
          </a:stretch>
        </p:blipFill>
        <p:spPr>
          <a:xfrm>
            <a:off x="752975" y="915200"/>
            <a:ext cx="4964826" cy="3853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600"/>
              <a:t>Project Implementation: Circuit 2A “Buzzer”</a:t>
            </a:r>
            <a:endParaRPr sz="2200"/>
          </a:p>
          <a:p>
            <a:pPr marL="0" lvl="0" indent="0" algn="l" rtl="0">
              <a:spcBef>
                <a:spcPts val="0"/>
              </a:spcBef>
              <a:spcAft>
                <a:spcPts val="0"/>
              </a:spcAft>
              <a:buSzPts val="990"/>
              <a:buNone/>
            </a:pPr>
            <a:endParaRPr sz="2700"/>
          </a:p>
        </p:txBody>
      </p:sp>
      <p:pic>
        <p:nvPicPr>
          <p:cNvPr id="122" name="Google Shape;122;p18"/>
          <p:cNvPicPr preferRelativeResize="0"/>
          <p:nvPr/>
        </p:nvPicPr>
        <p:blipFill rotWithShape="1">
          <a:blip r:embed="rId3">
            <a:alphaModFix/>
          </a:blip>
          <a:srcRect l="14194" t="31348" r="30528" b="18412"/>
          <a:stretch/>
        </p:blipFill>
        <p:spPr>
          <a:xfrm rot="5400000">
            <a:off x="855289" y="628612"/>
            <a:ext cx="3675548" cy="44539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00"/>
              <a:t>Video:Circuit 2A “Buzzer</a:t>
            </a:r>
            <a:endParaRPr/>
          </a:p>
        </p:txBody>
      </p:sp>
      <p:pic>
        <p:nvPicPr>
          <p:cNvPr id="2" name="trim.47D3F299-B0A3-44E1-9FD0-8AC904B568BA.MOV">
            <a:hlinkClick r:id="" action="ppaction://media"/>
            <a:extLst>
              <a:ext uri="{FF2B5EF4-FFF2-40B4-BE49-F238E27FC236}">
                <a16:creationId xmlns:a16="http://schemas.microsoft.com/office/drawing/2014/main" id="{3365F56E-187A-D34D-9106-B15E33E890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86181" y="1110284"/>
            <a:ext cx="3278909" cy="36232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Code Analysis:</a:t>
            </a:r>
            <a:endParaRPr/>
          </a:p>
        </p:txBody>
      </p:sp>
      <p:pic>
        <p:nvPicPr>
          <p:cNvPr id="134" name="Google Shape;134;p20"/>
          <p:cNvPicPr preferRelativeResize="0"/>
          <p:nvPr/>
        </p:nvPicPr>
        <p:blipFill>
          <a:blip r:embed="rId3">
            <a:alphaModFix/>
          </a:blip>
          <a:stretch>
            <a:fillRect/>
          </a:stretch>
        </p:blipFill>
        <p:spPr>
          <a:xfrm>
            <a:off x="152400" y="1170200"/>
            <a:ext cx="5760625" cy="2390500"/>
          </a:xfrm>
          <a:prstGeom prst="rect">
            <a:avLst/>
          </a:prstGeom>
          <a:noFill/>
          <a:ln>
            <a:noFill/>
          </a:ln>
        </p:spPr>
      </p:pic>
      <p:pic>
        <p:nvPicPr>
          <p:cNvPr id="135" name="Google Shape;135;p20"/>
          <p:cNvPicPr preferRelativeResize="0"/>
          <p:nvPr/>
        </p:nvPicPr>
        <p:blipFill>
          <a:blip r:embed="rId4">
            <a:alphaModFix/>
          </a:blip>
          <a:stretch>
            <a:fillRect/>
          </a:stretch>
        </p:blipFill>
        <p:spPr>
          <a:xfrm>
            <a:off x="6065425" y="1170200"/>
            <a:ext cx="2926175" cy="24631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Components: Circuit 2B “Digital Trumpet”</a:t>
            </a:r>
            <a:endParaRPr/>
          </a:p>
          <a:p>
            <a:pPr marL="0" lvl="0" indent="0" algn="l" rtl="0">
              <a:spcBef>
                <a:spcPts val="0"/>
              </a:spcBef>
              <a:spcAft>
                <a:spcPts val="0"/>
              </a:spcAft>
              <a:buNone/>
            </a:pPr>
            <a:endParaRPr/>
          </a:p>
        </p:txBody>
      </p:sp>
      <p:pic>
        <p:nvPicPr>
          <p:cNvPr id="141" name="Google Shape;141;p21"/>
          <p:cNvPicPr preferRelativeResize="0"/>
          <p:nvPr/>
        </p:nvPicPr>
        <p:blipFill>
          <a:blip r:embed="rId3">
            <a:alphaModFix/>
          </a:blip>
          <a:stretch>
            <a:fillRect/>
          </a:stretch>
        </p:blipFill>
        <p:spPr>
          <a:xfrm>
            <a:off x="0" y="1320975"/>
            <a:ext cx="1628775" cy="2714625"/>
          </a:xfrm>
          <a:prstGeom prst="rect">
            <a:avLst/>
          </a:prstGeom>
          <a:noFill/>
          <a:ln>
            <a:noFill/>
          </a:ln>
        </p:spPr>
      </p:pic>
      <p:pic>
        <p:nvPicPr>
          <p:cNvPr id="142" name="Google Shape;142;p21"/>
          <p:cNvPicPr preferRelativeResize="0"/>
          <p:nvPr/>
        </p:nvPicPr>
        <p:blipFill>
          <a:blip r:embed="rId4">
            <a:alphaModFix/>
          </a:blip>
          <a:stretch>
            <a:fillRect/>
          </a:stretch>
        </p:blipFill>
        <p:spPr>
          <a:xfrm>
            <a:off x="1406750" y="1320975"/>
            <a:ext cx="1162050" cy="1524000"/>
          </a:xfrm>
          <a:prstGeom prst="rect">
            <a:avLst/>
          </a:prstGeom>
          <a:noFill/>
          <a:ln>
            <a:noFill/>
          </a:ln>
        </p:spPr>
      </p:pic>
      <p:pic>
        <p:nvPicPr>
          <p:cNvPr id="143" name="Google Shape;143;p21"/>
          <p:cNvPicPr preferRelativeResize="0"/>
          <p:nvPr/>
        </p:nvPicPr>
        <p:blipFill>
          <a:blip r:embed="rId5">
            <a:alphaModFix/>
          </a:blip>
          <a:stretch>
            <a:fillRect/>
          </a:stretch>
        </p:blipFill>
        <p:spPr>
          <a:xfrm>
            <a:off x="2703613" y="1320963"/>
            <a:ext cx="1733550" cy="1000125"/>
          </a:xfrm>
          <a:prstGeom prst="rect">
            <a:avLst/>
          </a:prstGeom>
          <a:noFill/>
          <a:ln>
            <a:noFill/>
          </a:ln>
        </p:spPr>
      </p:pic>
      <p:pic>
        <p:nvPicPr>
          <p:cNvPr id="144" name="Google Shape;144;p21"/>
          <p:cNvPicPr preferRelativeResize="0"/>
          <p:nvPr/>
        </p:nvPicPr>
        <p:blipFill>
          <a:blip r:embed="rId6">
            <a:alphaModFix/>
          </a:blip>
          <a:stretch>
            <a:fillRect/>
          </a:stretch>
        </p:blipFill>
        <p:spPr>
          <a:xfrm>
            <a:off x="1687925" y="3008525"/>
            <a:ext cx="1276350" cy="1638300"/>
          </a:xfrm>
          <a:prstGeom prst="rect">
            <a:avLst/>
          </a:prstGeom>
          <a:noFill/>
          <a:ln>
            <a:noFill/>
          </a:ln>
        </p:spPr>
      </p:pic>
      <p:pic>
        <p:nvPicPr>
          <p:cNvPr id="145" name="Google Shape;145;p21"/>
          <p:cNvPicPr preferRelativeResize="0"/>
          <p:nvPr/>
        </p:nvPicPr>
        <p:blipFill>
          <a:blip r:embed="rId7">
            <a:alphaModFix/>
          </a:blip>
          <a:stretch>
            <a:fillRect/>
          </a:stretch>
        </p:blipFill>
        <p:spPr>
          <a:xfrm>
            <a:off x="4572000" y="1170200"/>
            <a:ext cx="3743325" cy="2219325"/>
          </a:xfrm>
          <a:prstGeom prst="rect">
            <a:avLst/>
          </a:prstGeom>
          <a:noFill/>
          <a:ln>
            <a:noFill/>
          </a:ln>
        </p:spPr>
      </p:pic>
      <p:pic>
        <p:nvPicPr>
          <p:cNvPr id="146" name="Google Shape;146;p21"/>
          <p:cNvPicPr preferRelativeResize="0"/>
          <p:nvPr/>
        </p:nvPicPr>
        <p:blipFill>
          <a:blip r:embed="rId8">
            <a:alphaModFix/>
          </a:blip>
          <a:stretch>
            <a:fillRect/>
          </a:stretch>
        </p:blipFill>
        <p:spPr>
          <a:xfrm>
            <a:off x="3287988" y="3389525"/>
            <a:ext cx="5133975" cy="1257300"/>
          </a:xfrm>
          <a:prstGeom prst="rect">
            <a:avLst/>
          </a:prstGeom>
          <a:noFill/>
          <a:ln>
            <a:noFill/>
          </a:ln>
        </p:spPr>
      </p:pic>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1520</TotalTime>
  <Words>615</Words>
  <Application>Microsoft Office PowerPoint</Application>
  <PresentationFormat>On-screen Show (16:9)</PresentationFormat>
  <Paragraphs>63</Paragraphs>
  <Slides>25</Slides>
  <Notes>25</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Roboto</vt:lpstr>
      <vt:lpstr>Arial</vt:lpstr>
      <vt:lpstr>Geometric</vt:lpstr>
      <vt:lpstr>Sparkfun Inventor’s Kit</vt:lpstr>
      <vt:lpstr>Table of Contents:</vt:lpstr>
      <vt:lpstr>Purpose </vt:lpstr>
      <vt:lpstr>Project Components: Circuit 2A “Buzzer” </vt:lpstr>
      <vt:lpstr>Project Design: Circuit 2A “Buzzer”  </vt:lpstr>
      <vt:lpstr>Project Implementation: Circuit 2A “Buzzer” </vt:lpstr>
      <vt:lpstr>Video:Circuit 2A “Buzzer</vt:lpstr>
      <vt:lpstr>Code Analysis:</vt:lpstr>
      <vt:lpstr>Project Components: Circuit 2B “Digital Trumpet” </vt:lpstr>
      <vt:lpstr>Project Design: Circuit 2B “Digital Trumpet” </vt:lpstr>
      <vt:lpstr>Project Implementation: Circuit 2B “Digital Trumpet” </vt:lpstr>
      <vt:lpstr>Code Analysis:</vt:lpstr>
      <vt:lpstr>Video:Circuit 2B “Digital Trumpet” </vt:lpstr>
      <vt:lpstr>Project Components: Circuit 2C “Simon Says Game” </vt:lpstr>
      <vt:lpstr>Project Design: Circuit 2C “Simon Says Game” </vt:lpstr>
      <vt:lpstr>Project Implementation: Circuit 2C “Simon Says Game” </vt:lpstr>
      <vt:lpstr>Code Analysis:</vt:lpstr>
      <vt:lpstr>Video:Circuit 2C “Simon Says Game” </vt:lpstr>
      <vt:lpstr>Project Components: Circuit 5C “Autonomous Robot” </vt:lpstr>
      <vt:lpstr>Project Design: Circuit 5C “Autonomous Robot”   </vt:lpstr>
      <vt:lpstr>Project Implementation: Circuit 5C “Autonomous Robot”   </vt:lpstr>
      <vt:lpstr>Code Analysis:</vt:lpstr>
      <vt:lpstr>Video: Circuit 5C “Autonomous Robot”  </vt:lpstr>
      <vt:lpstr>Troubleshooting</vt:lpstr>
      <vt:lpstr>Conclusion/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Sparkfun Inventor’s Kit</dc:title>
  <cp:lastModifiedBy>Janae Minor 00</cp:lastModifiedBy>
  <cp:revision>3</cp:revision>
  <dcterms:modified xsi:type="dcterms:W3CDTF">2021-11-19T19:22:40Z</dcterms:modified>
</cp:coreProperties>
</file>